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4"/>
  </p:notesMasterIdLst>
  <p:sldIdLst>
    <p:sldId id="256" r:id="rId2"/>
    <p:sldId id="265" r:id="rId3"/>
    <p:sldId id="257" r:id="rId4"/>
    <p:sldId id="262" r:id="rId5"/>
    <p:sldId id="268" r:id="rId6"/>
    <p:sldId id="263" r:id="rId7"/>
    <p:sldId id="269" r:id="rId8"/>
    <p:sldId id="276" r:id="rId9"/>
    <p:sldId id="277" r:id="rId10"/>
    <p:sldId id="266" r:id="rId11"/>
    <p:sldId id="273" r:id="rId12"/>
    <p:sldId id="271" r:id="rId13"/>
    <p:sldId id="274" r:id="rId14"/>
    <p:sldId id="279" r:id="rId15"/>
    <p:sldId id="275" r:id="rId16"/>
    <p:sldId id="272" r:id="rId17"/>
    <p:sldId id="260" r:id="rId18"/>
    <p:sldId id="278" r:id="rId19"/>
    <p:sldId id="280" r:id="rId20"/>
    <p:sldId id="281" r:id="rId21"/>
    <p:sldId id="282"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85" autoAdjust="0"/>
  </p:normalViewPr>
  <p:slideViewPr>
    <p:cSldViewPr snapToGrid="0">
      <p:cViewPr>
        <p:scale>
          <a:sx n="65" d="100"/>
          <a:sy n="65"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5FF5C-44A9-435D-9098-51B499A201BF}"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D6092-A4A5-4CA8-8707-E04F388C831A}" type="slidenum">
              <a:rPr lang="en-US" smtClean="0"/>
              <a:t>‹#›</a:t>
            </a:fld>
            <a:endParaRPr lang="en-US"/>
          </a:p>
        </p:txBody>
      </p:sp>
    </p:spTree>
    <p:extLst>
      <p:ext uri="{BB962C8B-B14F-4D97-AF65-F5344CB8AC3E}">
        <p14:creationId xmlns:p14="http://schemas.microsoft.com/office/powerpoint/2010/main" val="913443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Similarity often used to deduce homology</a:t>
            </a:r>
          </a:p>
          <a:p>
            <a:pPr marL="171450" indent="-171450">
              <a:buFontTx/>
              <a:buChar char="-"/>
            </a:pPr>
            <a:r>
              <a:rPr lang="en-US" b="0" i="0" dirty="0">
                <a:solidFill>
                  <a:srgbClr val="314659"/>
                </a:solidFill>
                <a:effectLst/>
                <a:latin typeface="arial" panose="020B0604020202020204" pitchFamily="34" charset="0"/>
              </a:rPr>
              <a:t>Homology indicates an ancient common origin and temporal evolution and refers to structural characteristics</a:t>
            </a:r>
          </a:p>
          <a:p>
            <a:pPr algn="just"/>
            <a:r>
              <a:rPr lang="en-US" b="0" i="0" dirty="0">
                <a:solidFill>
                  <a:srgbClr val="314659"/>
                </a:solidFill>
                <a:effectLst/>
                <a:latin typeface="arial" panose="020B0604020202020204" pitchFamily="34" charset="0"/>
              </a:rPr>
              <a:t>In comparative protein biochemistry, "homology" retains the original meaning of "having a common evolutionary origin" and is used to evolutionarily define two or more proteins by locating common structural characteristics and common spatial distribution of, for instance, beta strands, helices, and folds. Accordingly, homologous protein structures are defined by spatial analyses. Measuring structural homology involves computing the geometric–topological features of a space. One approach used </a:t>
            </a:r>
            <a:r>
              <a:rPr lang="en-US" b="0" i="0" dirty="0" err="1">
                <a:solidFill>
                  <a:srgbClr val="314659"/>
                </a:solidFill>
                <a:effectLst/>
                <a:latin typeface="arial" panose="020B0604020202020204" pitchFamily="34" charset="0"/>
              </a:rPr>
              <a:t>togenerate</a:t>
            </a:r>
            <a:r>
              <a:rPr lang="en-US" b="0" i="0" dirty="0">
                <a:solidFill>
                  <a:srgbClr val="314659"/>
                </a:solidFill>
                <a:effectLst/>
                <a:latin typeface="arial" panose="020B0604020202020204" pitchFamily="34" charset="0"/>
              </a:rPr>
              <a:t> and analyze three-dimensional (3D) protein structures is homology modeling (also called comparative modeling or knowledge-based modeling). Homology modeling works by finding similar sequences on the basis of the obvious fact that 3D similarity reflects 2D similarity. Nonetheless, it is important to note that homologous structures do not imply sequence similarity as a necessary condition.</a:t>
            </a:r>
          </a:p>
          <a:p>
            <a:pPr algn="just"/>
            <a:r>
              <a:rPr lang="en-US" b="0" i="0" dirty="0">
                <a:solidFill>
                  <a:srgbClr val="314659"/>
                </a:solidFill>
                <a:effectLst/>
                <a:latin typeface="arial" panose="020B0604020202020204" pitchFamily="34" charset="0"/>
              </a:rPr>
              <a:t>Sequence identity is the amount of characters which match exactly between two different sequences. Hereby, gaps are not counted and the measurement is relational to the shorter of the two sequences.</a:t>
            </a:r>
          </a:p>
          <a:p>
            <a:pPr algn="just"/>
            <a:r>
              <a:rPr lang="en-US" b="0" i="0" dirty="0">
                <a:solidFill>
                  <a:srgbClr val="314659"/>
                </a:solidFill>
                <a:effectLst/>
                <a:latin typeface="arial" panose="020B0604020202020204" pitchFamily="34" charset="0"/>
              </a:rPr>
              <a:t>This has the effect that sequence identity is not transitive, i.e. if sequence A=B and B=C then A is not necessarily equal C (in terms of the identity distance measure) :</a:t>
            </a:r>
          </a:p>
          <a:p>
            <a:pPr marL="171450" indent="-171450">
              <a:buFontTx/>
              <a:buChar char="-"/>
            </a:pPr>
            <a:endParaRPr lang="en-US" b="0" i="0" dirty="0">
              <a:solidFill>
                <a:srgbClr val="314659"/>
              </a:solidFill>
              <a:effectLst/>
              <a:latin typeface="arial" panose="020B0604020202020204" pitchFamily="34" charset="0"/>
            </a:endParaRPr>
          </a:p>
          <a:p>
            <a:pPr marL="171450" indent="-171450">
              <a:buFontTx/>
              <a:buChar char="-"/>
            </a:pPr>
            <a:r>
              <a:rPr lang="en-US"/>
              <a:t>https://www.novoprolabs.com/support/articles/what-is-the-difference-between-homology-similarity-and-identity-201803011302.html</a:t>
            </a:r>
            <a:endParaRPr lang="en-US" b="0" i="0">
              <a:solidFill>
                <a:srgbClr val="314659"/>
              </a:solidFill>
              <a:effectLst/>
              <a:latin typeface="arial" panose="020B0604020202020204" pitchFamily="34" charset="0"/>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32CD6092-A4A5-4CA8-8707-E04F388C831A}" type="slidenum">
              <a:rPr lang="en-US" smtClean="0"/>
              <a:t>3</a:t>
            </a:fld>
            <a:endParaRPr lang="en-US"/>
          </a:p>
        </p:txBody>
      </p:sp>
    </p:spTree>
    <p:extLst>
      <p:ext uri="{BB962C8B-B14F-4D97-AF65-F5344CB8AC3E}">
        <p14:creationId xmlns:p14="http://schemas.microsoft.com/office/powerpoint/2010/main" val="424278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121"/>
                </a:solidFill>
                <a:effectLst/>
                <a:latin typeface="Cambria" panose="02040503050406030204" pitchFamily="18" charset="0"/>
              </a:rPr>
              <a:t>BACPHLIP detects the presence of a set of conserved protein domains within an input genome and uses this data to predict lifestyle via a Random Forest classifier</a:t>
            </a:r>
            <a:endParaRPr lang="en-US" dirty="0"/>
          </a:p>
        </p:txBody>
      </p:sp>
      <p:sp>
        <p:nvSpPr>
          <p:cNvPr id="4" name="Slide Number Placeholder 3"/>
          <p:cNvSpPr>
            <a:spLocks noGrp="1"/>
          </p:cNvSpPr>
          <p:nvPr>
            <p:ph type="sldNum" sz="quarter" idx="5"/>
          </p:nvPr>
        </p:nvSpPr>
        <p:spPr/>
        <p:txBody>
          <a:bodyPr/>
          <a:lstStyle/>
          <a:p>
            <a:fld id="{32CD6092-A4A5-4CA8-8707-E04F388C831A}" type="slidenum">
              <a:rPr lang="en-US" smtClean="0"/>
              <a:t>7</a:t>
            </a:fld>
            <a:endParaRPr lang="en-US"/>
          </a:p>
        </p:txBody>
      </p:sp>
    </p:spTree>
    <p:extLst>
      <p:ext uri="{BB962C8B-B14F-4D97-AF65-F5344CB8AC3E}">
        <p14:creationId xmlns:p14="http://schemas.microsoft.com/office/powerpoint/2010/main" val="2304258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CD6092-A4A5-4CA8-8707-E04F388C831A}" type="slidenum">
              <a:rPr lang="en-US" smtClean="0"/>
              <a:t>9</a:t>
            </a:fld>
            <a:endParaRPr lang="en-US"/>
          </a:p>
        </p:txBody>
      </p:sp>
    </p:spTree>
    <p:extLst>
      <p:ext uri="{BB962C8B-B14F-4D97-AF65-F5344CB8AC3E}">
        <p14:creationId xmlns:p14="http://schemas.microsoft.com/office/powerpoint/2010/main" val="3226492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4B76E-B62E-4812-BA7D-825654688684}"/>
              </a:ext>
            </a:extLst>
          </p:cNvPr>
          <p:cNvSpPr/>
          <p:nvPr/>
        </p:nvSpPr>
        <p:spPr>
          <a:xfrm>
            <a:off x="0" y="914400"/>
            <a:ext cx="12192000" cy="5029200"/>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EF05D1-197A-4EB5-A82C-7DC2425B571D}"/>
              </a:ext>
            </a:extLst>
          </p:cNvPr>
          <p:cNvSpPr/>
          <p:nvPr/>
        </p:nvSpPr>
        <p:spPr>
          <a:xfrm>
            <a:off x="639413" y="2818150"/>
            <a:ext cx="10913175" cy="25718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CFFE35-CB40-419E-BEDE-1E852C7CCCA9}"/>
              </a:ext>
            </a:extLst>
          </p:cNvPr>
          <p:cNvSpPr>
            <a:spLocks noGrp="1"/>
          </p:cNvSpPr>
          <p:nvPr>
            <p:ph type="ctrTitle"/>
          </p:nvPr>
        </p:nvSpPr>
        <p:spPr>
          <a:xfrm>
            <a:off x="1106424" y="3154680"/>
            <a:ext cx="9994392" cy="1335024"/>
          </a:xfrm>
        </p:spPr>
        <p:txBody>
          <a:bodyPr lIns="109728" tIns="109728" rIns="109728" bIns="91440" anchor="b">
            <a:normAutofit/>
          </a:bodyPr>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F566B81-8E0E-4B31-9B8A-AD8615CF52A3}"/>
              </a:ext>
            </a:extLst>
          </p:cNvPr>
          <p:cNvSpPr>
            <a:spLocks noGrp="1"/>
          </p:cNvSpPr>
          <p:nvPr>
            <p:ph type="subTitle" idx="1"/>
          </p:nvPr>
        </p:nvSpPr>
        <p:spPr>
          <a:xfrm>
            <a:off x="1091184" y="4489704"/>
            <a:ext cx="10009632" cy="768096"/>
          </a:xfrm>
        </p:spPr>
        <p:txBody>
          <a:bodyPr lIns="109728" tIns="109728" rIns="109728" bIns="91440" anchor="ctr"/>
          <a:lstStyle>
            <a:lvl1pPr marL="0" indent="0" algn="l">
              <a:buNone/>
              <a:defRPr sz="24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F2E3122-8086-4B62-A94B-822FD6B44DEA}"/>
              </a:ext>
            </a:extLst>
          </p:cNvPr>
          <p:cNvSpPr>
            <a:spLocks noGrp="1"/>
          </p:cNvSpPr>
          <p:nvPr>
            <p:ph type="dt" sz="half" idx="10"/>
          </p:nvPr>
        </p:nvSpPr>
        <p:spPr/>
        <p:txBody>
          <a:bodyPr/>
          <a:lstStyle/>
          <a:p>
            <a:fld id="{969B18AD-F44F-484C-A3D2-C5EF8D94DE24}" type="datetime1">
              <a:rPr lang="en-US" smtClean="0"/>
              <a:t>11/29/2023</a:t>
            </a:fld>
            <a:endParaRPr lang="en-US" dirty="0"/>
          </a:p>
        </p:txBody>
      </p:sp>
      <p:sp>
        <p:nvSpPr>
          <p:cNvPr id="5" name="Footer Placeholder 4">
            <a:extLst>
              <a:ext uri="{FF2B5EF4-FFF2-40B4-BE49-F238E27FC236}">
                <a16:creationId xmlns:a16="http://schemas.microsoft.com/office/drawing/2014/main" id="{9B4D9890-8F9E-40E4-9E32-1481709B28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EC4A2E-05AC-44E3-B11A-086CA9066B6A}"/>
              </a:ext>
            </a:extLst>
          </p:cNvPr>
          <p:cNvSpPr>
            <a:spLocks noGrp="1"/>
          </p:cNvSpPr>
          <p:nvPr>
            <p:ph type="sldNum" sz="quarter" idx="12"/>
          </p:nvPr>
        </p:nvSpPr>
        <p:spPr/>
        <p:txBody>
          <a:bodyPr/>
          <a:lstStyle/>
          <a:p>
            <a:fld id="{6E16B81F-97CD-4934-852B-F0AECFD05DB5}" type="slidenum">
              <a:rPr lang="en-US" smtClean="0"/>
              <a:t>‹#›</a:t>
            </a:fld>
            <a:endParaRPr lang="en-US"/>
          </a:p>
        </p:txBody>
      </p:sp>
    </p:spTree>
    <p:extLst>
      <p:ext uri="{BB962C8B-B14F-4D97-AF65-F5344CB8AC3E}">
        <p14:creationId xmlns:p14="http://schemas.microsoft.com/office/powerpoint/2010/main" val="29748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EAAC2-5C8E-4AC4-A655-1BBB12DEF8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ADEA25-8853-4480-B177-F6FB3A9133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630C9A-FAAB-4907-9074-ED83F2914AC3}"/>
              </a:ext>
            </a:extLst>
          </p:cNvPr>
          <p:cNvSpPr>
            <a:spLocks noGrp="1"/>
          </p:cNvSpPr>
          <p:nvPr>
            <p:ph type="dt" sz="half" idx="10"/>
          </p:nvPr>
        </p:nvSpPr>
        <p:spPr/>
        <p:txBody>
          <a:bodyPr/>
          <a:lstStyle/>
          <a:p>
            <a:fld id="{AC6897D3-3687-4972-B93C-3CFDF36BF9D2}" type="datetime1">
              <a:rPr lang="en-US" smtClean="0"/>
              <a:t>11/29/2023</a:t>
            </a:fld>
            <a:endParaRPr lang="en-US"/>
          </a:p>
        </p:txBody>
      </p:sp>
      <p:sp>
        <p:nvSpPr>
          <p:cNvPr id="5" name="Footer Placeholder 4">
            <a:extLst>
              <a:ext uri="{FF2B5EF4-FFF2-40B4-BE49-F238E27FC236}">
                <a16:creationId xmlns:a16="http://schemas.microsoft.com/office/drawing/2014/main" id="{713E74C0-6AA6-4DAA-B696-21A593BFA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C47E9-9A55-415E-8340-5E2B5BD2D75F}"/>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2013301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55E48E5-4047-441F-8F68-CAA0E5D3128A}"/>
              </a:ext>
            </a:extLst>
          </p:cNvPr>
          <p:cNvSpPr>
            <a:spLocks noGrp="1"/>
          </p:cNvSpPr>
          <p:nvPr>
            <p:ph type="body" orient="vert" idx="1"/>
          </p:nvPr>
        </p:nvSpPr>
        <p:spPr>
          <a:xfrm>
            <a:off x="639413" y="365125"/>
            <a:ext cx="793308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2861A-99E0-4DD2-8956-9C3A8BCA268B}"/>
              </a:ext>
            </a:extLst>
          </p:cNvPr>
          <p:cNvSpPr>
            <a:spLocks noGrp="1"/>
          </p:cNvSpPr>
          <p:nvPr>
            <p:ph type="dt" sz="half" idx="10"/>
          </p:nvPr>
        </p:nvSpPr>
        <p:spPr/>
        <p:txBody>
          <a:bodyPr/>
          <a:lstStyle/>
          <a:p>
            <a:fld id="{AD5CAA46-D730-4A32-BF6D-5880ED7B6ED6}" type="datetime1">
              <a:rPr lang="en-US" smtClean="0"/>
              <a:t>11/29/2023</a:t>
            </a:fld>
            <a:endParaRPr lang="en-US"/>
          </a:p>
        </p:txBody>
      </p:sp>
      <p:sp>
        <p:nvSpPr>
          <p:cNvPr id="5" name="Footer Placeholder 4">
            <a:extLst>
              <a:ext uri="{FF2B5EF4-FFF2-40B4-BE49-F238E27FC236}">
                <a16:creationId xmlns:a16="http://schemas.microsoft.com/office/drawing/2014/main" id="{6F69F9A7-D5EB-4CB0-ADF9-A2D67864A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34A46-E778-48F1-85FB-88A260599AFB}"/>
              </a:ext>
            </a:extLst>
          </p:cNvPr>
          <p:cNvSpPr>
            <a:spLocks noGrp="1"/>
          </p:cNvSpPr>
          <p:nvPr>
            <p:ph type="sldNum" sz="quarter" idx="12"/>
          </p:nvPr>
        </p:nvSpPr>
        <p:spPr/>
        <p:txBody>
          <a:bodyPr/>
          <a:lstStyle/>
          <a:p>
            <a:fld id="{7096A898-D607-40D2-B67D-6B9C0993EC27}" type="slidenum">
              <a:rPr lang="en-US" smtClean="0"/>
              <a:t>‹#›</a:t>
            </a:fld>
            <a:endParaRPr lang="en-US"/>
          </a:p>
        </p:txBody>
      </p:sp>
      <p:sp>
        <p:nvSpPr>
          <p:cNvPr id="2" name="Vertical Title 1">
            <a:extLst>
              <a:ext uri="{FF2B5EF4-FFF2-40B4-BE49-F238E27FC236}">
                <a16:creationId xmlns:a16="http://schemas.microsoft.com/office/drawing/2014/main" id="{DB987D44-2EFA-42B2-8345-F3CB14FC88AA}"/>
              </a:ext>
            </a:extLst>
          </p:cNvPr>
          <p:cNvSpPr>
            <a:spLocks noGrp="1"/>
          </p:cNvSpPr>
          <p:nvPr>
            <p:ph type="title" orient="vert"/>
          </p:nvPr>
        </p:nvSpPr>
        <p:spPr>
          <a:xfrm>
            <a:off x="8724899" y="365125"/>
            <a:ext cx="2827687" cy="5811838"/>
          </a:xfrm>
        </p:spPr>
        <p:txBody>
          <a:bodyPr vert="eaVert"/>
          <a:lstStyle/>
          <a:p>
            <a:r>
              <a:rPr lang="en-US"/>
              <a:t>Click to edit Master title style</a:t>
            </a:r>
            <a:endParaRPr lang="en-US" dirty="0"/>
          </a:p>
        </p:txBody>
      </p:sp>
    </p:spTree>
    <p:extLst>
      <p:ext uri="{BB962C8B-B14F-4D97-AF65-F5344CB8AC3E}">
        <p14:creationId xmlns:p14="http://schemas.microsoft.com/office/powerpoint/2010/main" val="1583224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99A3-430D-4D78-9DF7-56578715E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1B09F0-EED8-49A3-8DEB-65D7E568F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33971-B6D0-433D-83AE-34616CE6E557}"/>
              </a:ext>
            </a:extLst>
          </p:cNvPr>
          <p:cNvSpPr>
            <a:spLocks noGrp="1"/>
          </p:cNvSpPr>
          <p:nvPr>
            <p:ph type="dt" sz="half" idx="10"/>
          </p:nvPr>
        </p:nvSpPr>
        <p:spPr/>
        <p:txBody>
          <a:bodyPr/>
          <a:lstStyle/>
          <a:p>
            <a:fld id="{C4B0D2D1-B868-4347-B796-3B5A5EB129FF}" type="datetime1">
              <a:rPr lang="en-US" smtClean="0"/>
              <a:t>11/29/2023</a:t>
            </a:fld>
            <a:endParaRPr lang="en-US"/>
          </a:p>
        </p:txBody>
      </p:sp>
      <p:sp>
        <p:nvSpPr>
          <p:cNvPr id="5" name="Footer Placeholder 4">
            <a:extLst>
              <a:ext uri="{FF2B5EF4-FFF2-40B4-BE49-F238E27FC236}">
                <a16:creationId xmlns:a16="http://schemas.microsoft.com/office/drawing/2014/main" id="{1F7CA778-7EAA-41F9-B37D-C8E67AE79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7F5B-F40C-4ECA-9FD3-760EAA21BD4E}"/>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52223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79C4-5B2D-490C-A3A9-EB977CFAD192}"/>
              </a:ext>
            </a:extLst>
          </p:cNvPr>
          <p:cNvSpPr>
            <a:spLocks noGrp="1"/>
          </p:cNvSpPr>
          <p:nvPr>
            <p:ph type="title"/>
          </p:nvPr>
        </p:nvSpPr>
        <p:spPr>
          <a:xfrm>
            <a:off x="639413" y="1709738"/>
            <a:ext cx="10913175" cy="2852737"/>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FCD5857-FA4D-4A9B-856D-701234DE6F78}"/>
              </a:ext>
            </a:extLst>
          </p:cNvPr>
          <p:cNvSpPr>
            <a:spLocks noGrp="1"/>
          </p:cNvSpPr>
          <p:nvPr>
            <p:ph type="body" idx="1"/>
          </p:nvPr>
        </p:nvSpPr>
        <p:spPr>
          <a:xfrm>
            <a:off x="639413" y="4589463"/>
            <a:ext cx="10913175" cy="1500187"/>
          </a:xfrm>
        </p:spPr>
        <p:txBody>
          <a:bodyPr/>
          <a:lstStyle>
            <a:lvl1pPr marL="0" indent="0">
              <a:buNone/>
              <a:defRPr sz="24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B7F6E9-7983-40C8-AB5B-67D364A5F44E}"/>
              </a:ext>
            </a:extLst>
          </p:cNvPr>
          <p:cNvSpPr>
            <a:spLocks noGrp="1"/>
          </p:cNvSpPr>
          <p:nvPr>
            <p:ph type="dt" sz="half" idx="10"/>
          </p:nvPr>
        </p:nvSpPr>
        <p:spPr/>
        <p:txBody>
          <a:bodyPr/>
          <a:lstStyle/>
          <a:p>
            <a:fld id="{AFE03C2D-6745-47B6-A29E-FE249DBCE96C}" type="datetime1">
              <a:rPr lang="en-US" smtClean="0"/>
              <a:t>11/29/2023</a:t>
            </a:fld>
            <a:endParaRPr lang="en-US"/>
          </a:p>
        </p:txBody>
      </p:sp>
      <p:sp>
        <p:nvSpPr>
          <p:cNvPr id="5" name="Footer Placeholder 4">
            <a:extLst>
              <a:ext uri="{FF2B5EF4-FFF2-40B4-BE49-F238E27FC236}">
                <a16:creationId xmlns:a16="http://schemas.microsoft.com/office/drawing/2014/main" id="{EE1F873F-0C78-4B75-A7F3-78AAA3811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8F4A66-FCCD-4CC0-955A-6FF62FECD561}"/>
              </a:ext>
            </a:extLst>
          </p:cNvPr>
          <p:cNvSpPr>
            <a:spLocks noGrp="1"/>
          </p:cNvSpPr>
          <p:nvPr>
            <p:ph type="sldNum" sz="quarter" idx="12"/>
          </p:nvPr>
        </p:nvSpPr>
        <p:spPr/>
        <p:txBody>
          <a:bodyPr/>
          <a:lstStyle/>
          <a:p>
            <a:fld id="{E20EFF4B-E35B-4DE6-97A9-05E54E649A15}" type="slidenum">
              <a:rPr lang="en-US" smtClean="0"/>
              <a:t>‹#›</a:t>
            </a:fld>
            <a:endParaRPr lang="en-US"/>
          </a:p>
        </p:txBody>
      </p:sp>
    </p:spTree>
    <p:extLst>
      <p:ext uri="{BB962C8B-B14F-4D97-AF65-F5344CB8AC3E}">
        <p14:creationId xmlns:p14="http://schemas.microsoft.com/office/powerpoint/2010/main" val="3234199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A81E-979B-46D7-9D93-0797856AEB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913245F-4511-4B93-8CB3-0EC22FD6296F}"/>
              </a:ext>
            </a:extLst>
          </p:cNvPr>
          <p:cNvSpPr>
            <a:spLocks noGrp="1"/>
          </p:cNvSpPr>
          <p:nvPr>
            <p:ph sz="half" idx="1"/>
          </p:nvPr>
        </p:nvSpPr>
        <p:spPr>
          <a:xfrm>
            <a:off x="639413"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BB029B-9D0E-4CB2-9A69-10A2F8C12E5B}"/>
              </a:ext>
            </a:extLst>
          </p:cNvPr>
          <p:cNvSpPr>
            <a:spLocks noGrp="1"/>
          </p:cNvSpPr>
          <p:nvPr>
            <p:ph sz="half" idx="2"/>
          </p:nvPr>
        </p:nvSpPr>
        <p:spPr>
          <a:xfrm>
            <a:off x="63622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89C47-F724-4908-A6AD-806E765B27AA}"/>
              </a:ext>
            </a:extLst>
          </p:cNvPr>
          <p:cNvSpPr>
            <a:spLocks noGrp="1"/>
          </p:cNvSpPr>
          <p:nvPr>
            <p:ph type="dt" sz="half" idx="10"/>
          </p:nvPr>
        </p:nvSpPr>
        <p:spPr/>
        <p:txBody>
          <a:bodyPr/>
          <a:lstStyle/>
          <a:p>
            <a:fld id="{0F5244C2-3623-4BFB-B9A0-94542302335A}" type="datetime1">
              <a:rPr lang="en-US" smtClean="0"/>
              <a:t>11/29/2023</a:t>
            </a:fld>
            <a:endParaRPr lang="en-US"/>
          </a:p>
        </p:txBody>
      </p:sp>
      <p:sp>
        <p:nvSpPr>
          <p:cNvPr id="6" name="Footer Placeholder 5">
            <a:extLst>
              <a:ext uri="{FF2B5EF4-FFF2-40B4-BE49-F238E27FC236}">
                <a16:creationId xmlns:a16="http://schemas.microsoft.com/office/drawing/2014/main" id="{738700E8-4086-4363-88E6-CA24CE39E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4F54F-F3CE-42F0-ADD3-F174B9BB069F}"/>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2991752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BAB1-26FD-44BF-86E8-57ED04D74976}"/>
              </a:ext>
            </a:extLst>
          </p:cNvPr>
          <p:cNvSpPr>
            <a:spLocks noGrp="1"/>
          </p:cNvSpPr>
          <p:nvPr>
            <p:ph type="title"/>
          </p:nvPr>
        </p:nvSpPr>
        <p:spPr>
          <a:xfrm>
            <a:off x="639413" y="475488"/>
            <a:ext cx="10908792" cy="6858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56FCB96-93C7-4E74-8285-0327A1A26D5F}"/>
              </a:ext>
            </a:extLst>
          </p:cNvPr>
          <p:cNvSpPr>
            <a:spLocks noGrp="1"/>
          </p:cNvSpPr>
          <p:nvPr>
            <p:ph type="body" idx="1"/>
          </p:nvPr>
        </p:nvSpPr>
        <p:spPr>
          <a:xfrm>
            <a:off x="639412" y="1904474"/>
            <a:ext cx="5120640" cy="838726"/>
          </a:xfrm>
        </p:spPr>
        <p:txBody>
          <a:bodyPr anchor="b">
            <a:normAutofit/>
          </a:bodyPr>
          <a:lstStyle>
            <a:lvl1pPr marL="0" indent="0">
              <a:lnSpc>
                <a:spcPct val="150000"/>
              </a:lnSpc>
              <a:spcBef>
                <a:spcPts val="0"/>
              </a:spcBef>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ADF5A1-7F2F-4B53-9402-85306B9337E7}"/>
              </a:ext>
            </a:extLst>
          </p:cNvPr>
          <p:cNvSpPr>
            <a:spLocks noGrp="1"/>
          </p:cNvSpPr>
          <p:nvPr>
            <p:ph sz="half" idx="2"/>
          </p:nvPr>
        </p:nvSpPr>
        <p:spPr>
          <a:xfrm>
            <a:off x="639413" y="2969917"/>
            <a:ext cx="5157787" cy="32197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F775651-3077-40D2-B167-CAB37859E185}"/>
              </a:ext>
            </a:extLst>
          </p:cNvPr>
          <p:cNvSpPr>
            <a:spLocks noGrp="1"/>
          </p:cNvSpPr>
          <p:nvPr>
            <p:ph type="body" sz="quarter" idx="3"/>
          </p:nvPr>
        </p:nvSpPr>
        <p:spPr>
          <a:xfrm>
            <a:off x="6427565" y="1904474"/>
            <a:ext cx="5120640" cy="838726"/>
          </a:xfrm>
        </p:spPr>
        <p:txBody>
          <a:bodyPr anchor="b">
            <a:normAutofit/>
          </a:bodyPr>
          <a:lstStyle>
            <a:lvl1pPr marL="0" indent="0">
              <a:lnSpc>
                <a:spcPct val="100000"/>
              </a:lnSpc>
              <a:buNone/>
              <a:defRPr lang="en-US" sz="1800" b="1" kern="1200" cap="all" spc="150" baseline="0" dirty="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50000"/>
              </a:lnSpc>
              <a:spcBef>
                <a:spcPts val="0"/>
              </a:spcBef>
              <a:buClr>
                <a:schemeClr val="accent2"/>
              </a:buClr>
              <a:buFont typeface="Wingdings" panose="05000000000000000000" pitchFamily="2" charset="2"/>
              <a:buNone/>
            </a:pPr>
            <a:r>
              <a:rPr lang="en-US"/>
              <a:t>Click to edit Master text styles</a:t>
            </a:r>
          </a:p>
        </p:txBody>
      </p:sp>
      <p:sp>
        <p:nvSpPr>
          <p:cNvPr id="6" name="Content Placeholder 5">
            <a:extLst>
              <a:ext uri="{FF2B5EF4-FFF2-40B4-BE49-F238E27FC236}">
                <a16:creationId xmlns:a16="http://schemas.microsoft.com/office/drawing/2014/main" id="{476D45EC-3B0F-49DC-91BC-2B4E4DA046DE}"/>
              </a:ext>
            </a:extLst>
          </p:cNvPr>
          <p:cNvSpPr>
            <a:spLocks noGrp="1"/>
          </p:cNvSpPr>
          <p:nvPr>
            <p:ph sz="quarter" idx="4"/>
          </p:nvPr>
        </p:nvSpPr>
        <p:spPr>
          <a:xfrm>
            <a:off x="6427565" y="2969915"/>
            <a:ext cx="5120639" cy="3219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D2B7364-544C-427F-8C26-40E48F77C7AB}"/>
              </a:ext>
            </a:extLst>
          </p:cNvPr>
          <p:cNvSpPr>
            <a:spLocks noGrp="1"/>
          </p:cNvSpPr>
          <p:nvPr>
            <p:ph type="dt" sz="half" idx="10"/>
          </p:nvPr>
        </p:nvSpPr>
        <p:spPr/>
        <p:txBody>
          <a:bodyPr/>
          <a:lstStyle/>
          <a:p>
            <a:fld id="{B9B03B92-D160-4899-8AEB-23E2AB3EBB07}" type="datetime1">
              <a:rPr lang="en-US" smtClean="0"/>
              <a:t>11/29/2023</a:t>
            </a:fld>
            <a:endParaRPr lang="en-US"/>
          </a:p>
        </p:txBody>
      </p:sp>
      <p:sp>
        <p:nvSpPr>
          <p:cNvPr id="8" name="Footer Placeholder 7">
            <a:extLst>
              <a:ext uri="{FF2B5EF4-FFF2-40B4-BE49-F238E27FC236}">
                <a16:creationId xmlns:a16="http://schemas.microsoft.com/office/drawing/2014/main" id="{BFD7AF57-EA04-49AA-91E0-7393B8DB05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A6F2-A8DC-49B2-B9D6-7A001FF3F41C}"/>
              </a:ext>
            </a:extLst>
          </p:cNvPr>
          <p:cNvSpPr>
            <a:spLocks noGrp="1"/>
          </p:cNvSpPr>
          <p:nvPr>
            <p:ph type="sldNum" sz="quarter" idx="12"/>
          </p:nvPr>
        </p:nvSpPr>
        <p:spPr/>
        <p:txBody>
          <a:bodyPr/>
          <a:lstStyle/>
          <a:p>
            <a:fld id="{7096A898-D607-40D2-B67D-6B9C0993EC27}" type="slidenum">
              <a:rPr lang="en-US" smtClean="0"/>
              <a:t>‹#›</a:t>
            </a:fld>
            <a:endParaRPr lang="en-US"/>
          </a:p>
        </p:txBody>
      </p:sp>
      <p:cxnSp>
        <p:nvCxnSpPr>
          <p:cNvPr id="11" name="Straight Connector 10">
            <a:extLst>
              <a:ext uri="{FF2B5EF4-FFF2-40B4-BE49-F238E27FC236}">
                <a16:creationId xmlns:a16="http://schemas.microsoft.com/office/drawing/2014/main" id="{0E567CAD-C446-4819-8D43-D93D35E7998F}"/>
              </a:ext>
            </a:extLst>
          </p:cNvPr>
          <p:cNvCxnSpPr>
            <a:cxnSpLocks/>
          </p:cNvCxnSpPr>
          <p:nvPr/>
        </p:nvCxnSpPr>
        <p:spPr>
          <a:xfrm>
            <a:off x="6096000" y="1613647"/>
            <a:ext cx="0" cy="4515986"/>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044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9AB5-A960-4D82-97A6-922633B79F9A}"/>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BFFEF6C-EDD1-4573-A6D1-D5582457084D}"/>
              </a:ext>
            </a:extLst>
          </p:cNvPr>
          <p:cNvSpPr>
            <a:spLocks noGrp="1"/>
          </p:cNvSpPr>
          <p:nvPr>
            <p:ph type="dt" sz="half" idx="10"/>
          </p:nvPr>
        </p:nvSpPr>
        <p:spPr/>
        <p:txBody>
          <a:bodyPr/>
          <a:lstStyle/>
          <a:p>
            <a:fld id="{832A71B3-2886-4196-8AEE-F25AFF1977D5}" type="datetime1">
              <a:rPr lang="en-US" smtClean="0"/>
              <a:t>11/29/2023</a:t>
            </a:fld>
            <a:endParaRPr lang="en-US"/>
          </a:p>
        </p:txBody>
      </p:sp>
      <p:sp>
        <p:nvSpPr>
          <p:cNvPr id="4" name="Footer Placeholder 3">
            <a:extLst>
              <a:ext uri="{FF2B5EF4-FFF2-40B4-BE49-F238E27FC236}">
                <a16:creationId xmlns:a16="http://schemas.microsoft.com/office/drawing/2014/main" id="{3228429F-6359-4950-8C39-80E03A2D2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4B98F5-EE2F-4214-975A-76719DBD25C6}"/>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423754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239CD7-DA28-4950-958A-9781728CFB58}"/>
              </a:ext>
            </a:extLst>
          </p:cNvPr>
          <p:cNvSpPr>
            <a:spLocks noGrp="1"/>
          </p:cNvSpPr>
          <p:nvPr>
            <p:ph type="dt" sz="half" idx="10"/>
          </p:nvPr>
        </p:nvSpPr>
        <p:spPr/>
        <p:txBody>
          <a:bodyPr/>
          <a:lstStyle/>
          <a:p>
            <a:fld id="{E237A954-8CB7-411C-B9F4-2C7BBA3637E7}" type="datetime1">
              <a:rPr lang="en-US" smtClean="0"/>
              <a:t>11/29/2023</a:t>
            </a:fld>
            <a:endParaRPr lang="en-US"/>
          </a:p>
        </p:txBody>
      </p:sp>
      <p:sp>
        <p:nvSpPr>
          <p:cNvPr id="3" name="Footer Placeholder 2">
            <a:extLst>
              <a:ext uri="{FF2B5EF4-FFF2-40B4-BE49-F238E27FC236}">
                <a16:creationId xmlns:a16="http://schemas.microsoft.com/office/drawing/2014/main" id="{005345F2-29FF-4A4D-A577-8FED65D047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6B79A-87C1-4CB8-BC9B-8705CEC4E417}"/>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2163674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1454-EF5C-4D4A-95D3-B320D15CA5A8}"/>
              </a:ext>
            </a:extLst>
          </p:cNvPr>
          <p:cNvSpPr>
            <a:spLocks noGrp="1"/>
          </p:cNvSpPr>
          <p:nvPr>
            <p:ph type="title"/>
          </p:nvPr>
        </p:nvSpPr>
        <p:spPr>
          <a:xfrm>
            <a:off x="640080" y="475488"/>
            <a:ext cx="10908792" cy="685800"/>
          </a:xfrm>
        </p:spPr>
        <p:txBody>
          <a:bodyPr anchor="ctr">
            <a:normAutofit/>
          </a:bodyPr>
          <a:lstStyle>
            <a:lvl1pPr>
              <a:defRPr sz="24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27D4B9-4A42-478A-AEFB-3F5D0629F629}"/>
              </a:ext>
            </a:extLst>
          </p:cNvPr>
          <p:cNvSpPr>
            <a:spLocks noGrp="1"/>
          </p:cNvSpPr>
          <p:nvPr>
            <p:ph idx="1"/>
          </p:nvPr>
        </p:nvSpPr>
        <p:spPr>
          <a:xfrm>
            <a:off x="5303520" y="1656589"/>
            <a:ext cx="6245352" cy="4204462"/>
          </a:xfrm>
        </p:spPr>
        <p:txBody>
          <a:bodyPr>
            <a:normAutofit/>
          </a:bodyPr>
          <a:lstStyle>
            <a:lvl1pPr>
              <a:defRPr sz="1500"/>
            </a:lvl1pPr>
            <a:lvl2pPr>
              <a:defRPr sz="15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A5A2F622-E127-4877-8F61-E5FAE62CD8FA}"/>
              </a:ext>
            </a:extLst>
          </p:cNvPr>
          <p:cNvSpPr>
            <a:spLocks noGrp="1"/>
          </p:cNvSpPr>
          <p:nvPr>
            <p:ph type="body" sz="half" idx="2"/>
          </p:nvPr>
        </p:nvSpPr>
        <p:spPr>
          <a:xfrm>
            <a:off x="639414" y="1656588"/>
            <a:ext cx="4132612" cy="42124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03E8C1-6159-4F82-A5F4-35DDE51E87D4}"/>
              </a:ext>
            </a:extLst>
          </p:cNvPr>
          <p:cNvSpPr>
            <a:spLocks noGrp="1"/>
          </p:cNvSpPr>
          <p:nvPr>
            <p:ph type="dt" sz="half" idx="10"/>
          </p:nvPr>
        </p:nvSpPr>
        <p:spPr/>
        <p:txBody>
          <a:bodyPr/>
          <a:lstStyle/>
          <a:p>
            <a:fld id="{DB11446A-20B5-4264-B561-E7D9C581BFC4}" type="datetime1">
              <a:rPr lang="en-US" smtClean="0"/>
              <a:t>11/29/2023</a:t>
            </a:fld>
            <a:endParaRPr lang="en-US"/>
          </a:p>
        </p:txBody>
      </p:sp>
      <p:sp>
        <p:nvSpPr>
          <p:cNvPr id="6" name="Footer Placeholder 5">
            <a:extLst>
              <a:ext uri="{FF2B5EF4-FFF2-40B4-BE49-F238E27FC236}">
                <a16:creationId xmlns:a16="http://schemas.microsoft.com/office/drawing/2014/main" id="{31EC603F-9904-472E-86B9-D7223CAB1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0828B-5598-4BB2-9FC6-86BDC5ECFFC5}"/>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54809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E4FD-3561-45A0-82BC-1E0F739965AC}"/>
              </a:ext>
            </a:extLst>
          </p:cNvPr>
          <p:cNvSpPr>
            <a:spLocks noGrp="1"/>
          </p:cNvSpPr>
          <p:nvPr>
            <p:ph type="title"/>
          </p:nvPr>
        </p:nvSpPr>
        <p:spPr>
          <a:xfrm>
            <a:off x="640080" y="475488"/>
            <a:ext cx="10908792" cy="685800"/>
          </a:xfrm>
        </p:spPr>
        <p:txBody>
          <a:bodyPr anchor="ctr">
            <a:normAutofit/>
          </a:bodyPr>
          <a:lstStyle>
            <a:lvl1pPr>
              <a:defRPr sz="2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5019FD7-F525-433A-BC5B-E8251F514F55}"/>
              </a:ext>
            </a:extLst>
          </p:cNvPr>
          <p:cNvSpPr>
            <a:spLocks noGrp="1"/>
          </p:cNvSpPr>
          <p:nvPr>
            <p:ph type="pic" idx="1"/>
          </p:nvPr>
        </p:nvSpPr>
        <p:spPr>
          <a:xfrm>
            <a:off x="5183188" y="1645666"/>
            <a:ext cx="6365684" cy="4215384"/>
          </a:xfrm>
          <a:solidFill>
            <a:srgbClr val="DDDDDD"/>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9CCAD49-8534-4DA7-91E6-D2827CBEB2C5}"/>
              </a:ext>
            </a:extLst>
          </p:cNvPr>
          <p:cNvSpPr>
            <a:spLocks noGrp="1"/>
          </p:cNvSpPr>
          <p:nvPr>
            <p:ph type="body" sz="half" idx="2"/>
          </p:nvPr>
        </p:nvSpPr>
        <p:spPr>
          <a:xfrm>
            <a:off x="639414" y="1655064"/>
            <a:ext cx="4132612" cy="421538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F16CE-96E3-44EC-B9C8-F7FEDA170FE5}"/>
              </a:ext>
            </a:extLst>
          </p:cNvPr>
          <p:cNvSpPr>
            <a:spLocks noGrp="1"/>
          </p:cNvSpPr>
          <p:nvPr>
            <p:ph type="dt" sz="half" idx="10"/>
          </p:nvPr>
        </p:nvSpPr>
        <p:spPr/>
        <p:txBody>
          <a:bodyPr/>
          <a:lstStyle/>
          <a:p>
            <a:fld id="{7344C44C-94B9-4BA1-95A5-21C59D41B284}" type="datetime1">
              <a:rPr lang="en-US" smtClean="0"/>
              <a:t>11/29/2023</a:t>
            </a:fld>
            <a:endParaRPr lang="en-US"/>
          </a:p>
        </p:txBody>
      </p:sp>
      <p:sp>
        <p:nvSpPr>
          <p:cNvPr id="6" name="Footer Placeholder 5">
            <a:extLst>
              <a:ext uri="{FF2B5EF4-FFF2-40B4-BE49-F238E27FC236}">
                <a16:creationId xmlns:a16="http://schemas.microsoft.com/office/drawing/2014/main" id="{5EE4BBD5-FCB5-45FF-A806-445007BA0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43AF2-82EC-4A16-9E91-742792F0A08E}"/>
              </a:ext>
            </a:extLst>
          </p:cNvPr>
          <p:cNvSpPr>
            <a:spLocks noGrp="1"/>
          </p:cNvSpPr>
          <p:nvPr>
            <p:ph type="sldNum" sz="quarter" idx="12"/>
          </p:nvPr>
        </p:nvSpPr>
        <p:spPr/>
        <p:txBody>
          <a:bodyPr/>
          <a:lstStyle/>
          <a:p>
            <a:fld id="{7096A898-D607-40D2-B67D-6B9C0993EC27}" type="slidenum">
              <a:rPr lang="en-US" smtClean="0"/>
              <a:t>‹#›</a:t>
            </a:fld>
            <a:endParaRPr lang="en-US"/>
          </a:p>
        </p:txBody>
      </p:sp>
    </p:spTree>
    <p:extLst>
      <p:ext uri="{BB962C8B-B14F-4D97-AF65-F5344CB8AC3E}">
        <p14:creationId xmlns:p14="http://schemas.microsoft.com/office/powerpoint/2010/main" val="2608238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E79F0E-E6F3-4029-A461-CBE56588470B}"/>
              </a:ext>
            </a:extLst>
          </p:cNvPr>
          <p:cNvSpPr/>
          <p:nvPr/>
        </p:nvSpPr>
        <p:spPr>
          <a:xfrm>
            <a:off x="0" y="0"/>
            <a:ext cx="12192000" cy="986306"/>
          </a:xfrm>
          <a:prstGeom prst="rect">
            <a:avLst/>
          </a:prstGeom>
          <a:pattFill prst="lgGrid">
            <a:fgClr>
              <a:schemeClr val="tx2">
                <a:lumMod val="10000"/>
                <a:lumOff val="90000"/>
              </a:schemeClr>
            </a:fgClr>
            <a:bgClr>
              <a:schemeClr val="bg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D5D58A2-1B1F-4DF4-936E-885ECC73E6F0}"/>
              </a:ext>
            </a:extLst>
          </p:cNvPr>
          <p:cNvSpPr/>
          <p:nvPr/>
        </p:nvSpPr>
        <p:spPr>
          <a:xfrm>
            <a:off x="350520" y="279792"/>
            <a:ext cx="11475720" cy="9863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eiryo" panose="020B0604030504040204" pitchFamily="34" charset="-128"/>
              <a:ea typeface="Meiryo" panose="020B0604030504040204" pitchFamily="34" charset="-128"/>
            </a:endParaRPr>
          </a:p>
        </p:txBody>
      </p:sp>
      <p:sp>
        <p:nvSpPr>
          <p:cNvPr id="2" name="Title Placeholder 1">
            <a:extLst>
              <a:ext uri="{FF2B5EF4-FFF2-40B4-BE49-F238E27FC236}">
                <a16:creationId xmlns:a16="http://schemas.microsoft.com/office/drawing/2014/main" id="{2DD9B9AA-BDD3-49A4-84E0-99DC3EF10AFB}"/>
              </a:ext>
            </a:extLst>
          </p:cNvPr>
          <p:cNvSpPr>
            <a:spLocks noGrp="1"/>
          </p:cNvSpPr>
          <p:nvPr>
            <p:ph type="title"/>
          </p:nvPr>
        </p:nvSpPr>
        <p:spPr>
          <a:xfrm>
            <a:off x="639413" y="476086"/>
            <a:ext cx="10904435" cy="68960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B1D57-5959-4202-BB86-AFBA794FA532}"/>
              </a:ext>
            </a:extLst>
          </p:cNvPr>
          <p:cNvSpPr>
            <a:spLocks noGrp="1"/>
          </p:cNvSpPr>
          <p:nvPr>
            <p:ph type="body" idx="1"/>
          </p:nvPr>
        </p:nvSpPr>
        <p:spPr>
          <a:xfrm>
            <a:off x="639412" y="1639615"/>
            <a:ext cx="10904435" cy="45373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B0E3D2-19DD-4BA8-81DE-A095DB31E14C}"/>
              </a:ext>
            </a:extLst>
          </p:cNvPr>
          <p:cNvSpPr>
            <a:spLocks noGrp="1"/>
          </p:cNvSpPr>
          <p:nvPr>
            <p:ph type="dt" sz="half" idx="2"/>
          </p:nvPr>
        </p:nvSpPr>
        <p:spPr>
          <a:xfrm>
            <a:off x="7295738" y="6356350"/>
            <a:ext cx="3033829" cy="365125"/>
          </a:xfrm>
          <a:prstGeom prst="rect">
            <a:avLst/>
          </a:prstGeom>
        </p:spPr>
        <p:txBody>
          <a:bodyPr vert="horz" lIns="91440" tIns="45720" rIns="91440" bIns="45720" rtlCol="0" anchor="ctr"/>
          <a:lstStyle>
            <a:lvl1pPr algn="r">
              <a:defRPr sz="1200">
                <a:solidFill>
                  <a:schemeClr val="tx1">
                    <a:lumMod val="90000"/>
                    <a:lumOff val="10000"/>
                  </a:schemeClr>
                </a:solidFill>
              </a:defRPr>
            </a:lvl1pPr>
          </a:lstStyle>
          <a:p>
            <a:fld id="{8262A92C-3DD6-4D28-BA90-423F0C949F16}" type="datetime1">
              <a:rPr lang="en-US" smtClean="0"/>
              <a:t>11/29/2023</a:t>
            </a:fld>
            <a:endParaRPr lang="en-US" dirty="0"/>
          </a:p>
        </p:txBody>
      </p:sp>
      <p:sp>
        <p:nvSpPr>
          <p:cNvPr id="5" name="Footer Placeholder 4">
            <a:extLst>
              <a:ext uri="{FF2B5EF4-FFF2-40B4-BE49-F238E27FC236}">
                <a16:creationId xmlns:a16="http://schemas.microsoft.com/office/drawing/2014/main" id="{B4962D90-3DF7-4BB4-808C-F89E354103E2}"/>
              </a:ext>
            </a:extLst>
          </p:cNvPr>
          <p:cNvSpPr>
            <a:spLocks noGrp="1"/>
          </p:cNvSpPr>
          <p:nvPr>
            <p:ph type="ftr" sz="quarter" idx="3"/>
          </p:nvPr>
        </p:nvSpPr>
        <p:spPr>
          <a:xfrm>
            <a:off x="639413" y="6356350"/>
            <a:ext cx="6291108" cy="365125"/>
          </a:xfrm>
          <a:prstGeom prst="rect">
            <a:avLst/>
          </a:prstGeom>
        </p:spPr>
        <p:txBody>
          <a:bodyPr vert="horz" lIns="91440" tIns="45720" rIns="91440" bIns="45720" rtlCol="0" anchor="ctr"/>
          <a:lstStyle>
            <a:lvl1pPr algn="l">
              <a:defRPr sz="1200">
                <a:solidFill>
                  <a:schemeClr val="tx1">
                    <a:lumMod val="90000"/>
                    <a:lumOff val="10000"/>
                  </a:schemeClr>
                </a:solidFill>
              </a:defRPr>
            </a:lvl1pPr>
          </a:lstStyle>
          <a:p>
            <a:endParaRPr lang="en-US"/>
          </a:p>
        </p:txBody>
      </p:sp>
      <p:sp>
        <p:nvSpPr>
          <p:cNvPr id="6" name="Slide Number Placeholder 5">
            <a:extLst>
              <a:ext uri="{FF2B5EF4-FFF2-40B4-BE49-F238E27FC236}">
                <a16:creationId xmlns:a16="http://schemas.microsoft.com/office/drawing/2014/main" id="{07276974-1464-4D58-B215-63300577672D}"/>
              </a:ext>
            </a:extLst>
          </p:cNvPr>
          <p:cNvSpPr>
            <a:spLocks noGrp="1"/>
          </p:cNvSpPr>
          <p:nvPr>
            <p:ph type="sldNum" sz="quarter" idx="4"/>
          </p:nvPr>
        </p:nvSpPr>
        <p:spPr>
          <a:xfrm>
            <a:off x="10707939" y="6356350"/>
            <a:ext cx="844649" cy="365125"/>
          </a:xfrm>
          <a:prstGeom prst="rect">
            <a:avLst/>
          </a:prstGeom>
        </p:spPr>
        <p:txBody>
          <a:bodyPr vert="horz" lIns="91440" tIns="45720" rIns="91440" bIns="45720" rtlCol="0" anchor="ctr"/>
          <a:lstStyle>
            <a:lvl1pPr algn="r">
              <a:defRPr sz="1200">
                <a:solidFill>
                  <a:schemeClr val="tx1">
                    <a:lumMod val="90000"/>
                    <a:lumOff val="10000"/>
                  </a:schemeClr>
                </a:solidFill>
              </a:defRPr>
            </a:lvl1pPr>
          </a:lstStyle>
          <a:p>
            <a:fld id="{7096A898-D607-40D2-B67D-6B9C0993EC27}" type="slidenum">
              <a:rPr lang="en-US" smtClean="0"/>
              <a:t>‹#›</a:t>
            </a:fld>
            <a:endParaRPr lang="en-US"/>
          </a:p>
        </p:txBody>
      </p:sp>
    </p:spTree>
    <p:extLst>
      <p:ext uri="{BB962C8B-B14F-4D97-AF65-F5344CB8AC3E}">
        <p14:creationId xmlns:p14="http://schemas.microsoft.com/office/powerpoint/2010/main" val="418326692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marL="0" algn="l" defTabSz="914400" rtl="0" eaLnBrk="1" latinLnBrk="0" hangingPunct="1">
        <a:lnSpc>
          <a:spcPct val="90000"/>
        </a:lnSpc>
        <a:spcBef>
          <a:spcPct val="0"/>
        </a:spcBef>
        <a:buNone/>
        <a:defRPr lang="en-US" sz="2400" b="1" kern="1200" spc="150" baseline="0" dirty="0" smtClean="0">
          <a:solidFill>
            <a:schemeClr val="tx1"/>
          </a:solidFill>
          <a:latin typeface="+mj-lt"/>
          <a:ea typeface="+mj-ea"/>
          <a:cs typeface="+mj-cs"/>
        </a:defRPr>
      </a:lvl1pPr>
    </p:titleStyle>
    <p:bodyStyle>
      <a:lvl1pPr marL="0" indent="0" algn="l" defTabSz="914400" rtl="0" eaLnBrk="1" latinLnBrk="0" hangingPunct="1">
        <a:lnSpc>
          <a:spcPct val="150000"/>
        </a:lnSpc>
        <a:spcBef>
          <a:spcPts val="1500"/>
        </a:spcBef>
        <a:buClr>
          <a:schemeClr val="accent2"/>
        </a:buClr>
        <a:buFontTx/>
        <a:buNone/>
        <a:defRPr sz="1500" b="1" kern="1200" spc="150" baseline="0">
          <a:solidFill>
            <a:schemeClr val="tx1"/>
          </a:solidFill>
          <a:latin typeface="+mn-lt"/>
          <a:ea typeface="+mn-ea"/>
          <a:cs typeface="+mn-cs"/>
        </a:defRPr>
      </a:lvl1pPr>
      <a:lvl2pPr marL="0" indent="0" algn="l" defTabSz="914400" rtl="0" eaLnBrk="1" latinLnBrk="0" hangingPunct="1">
        <a:lnSpc>
          <a:spcPct val="150000"/>
        </a:lnSpc>
        <a:spcBef>
          <a:spcPts val="500"/>
        </a:spcBef>
        <a:buClr>
          <a:schemeClr val="accent2"/>
        </a:buClr>
        <a:buFontTx/>
        <a:buNone/>
        <a:defRPr sz="1500" kern="1200" spc="150" baseline="0">
          <a:solidFill>
            <a:schemeClr val="tx1"/>
          </a:solidFill>
          <a:latin typeface="+mn-lt"/>
          <a:ea typeface="+mn-ea"/>
          <a:cs typeface="+mn-cs"/>
        </a:defRPr>
      </a:lvl2pPr>
      <a:lvl3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3pPr>
      <a:lvl4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4pPr>
      <a:lvl5pPr marL="0" indent="0" algn="l" defTabSz="914400" rtl="0" eaLnBrk="1" latinLnBrk="0" hangingPunct="1">
        <a:lnSpc>
          <a:spcPct val="150000"/>
        </a:lnSpc>
        <a:spcBef>
          <a:spcPts val="500"/>
        </a:spcBef>
        <a:buClr>
          <a:schemeClr val="accent2"/>
        </a:buClr>
        <a:buFontTx/>
        <a:buNone/>
        <a:defRPr sz="1400" kern="1200" spc="1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prodata.swmed.edu/MESSA/MESSA.cgi" TargetMode="External"/><Relationship Id="rId2" Type="http://schemas.openxmlformats.org/officeDocument/2006/relationships/hyperlink" Target="http://phanns.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2B27-DFB3-66C5-98B9-D1DAE17B72D7}"/>
              </a:ext>
            </a:extLst>
          </p:cNvPr>
          <p:cNvSpPr>
            <a:spLocks noGrp="1"/>
          </p:cNvSpPr>
          <p:nvPr>
            <p:ph type="ctrTitle"/>
          </p:nvPr>
        </p:nvSpPr>
        <p:spPr>
          <a:xfrm>
            <a:off x="1087120" y="2974258"/>
            <a:ext cx="10160000" cy="1906161"/>
          </a:xfrm>
        </p:spPr>
        <p:txBody>
          <a:bodyPr anchor="b">
            <a:normAutofit/>
          </a:bodyPr>
          <a:lstStyle/>
          <a:p>
            <a:r>
              <a:rPr lang="en-US" sz="4800" dirty="0"/>
              <a:t>MGV Database: </a:t>
            </a:r>
            <a:br>
              <a:rPr lang="en-US" sz="4800" dirty="0"/>
            </a:br>
            <a:r>
              <a:rPr lang="en-US" sz="4800" dirty="0"/>
              <a:t>Extracting Connector Protein</a:t>
            </a:r>
          </a:p>
        </p:txBody>
      </p:sp>
    </p:spTree>
    <p:extLst>
      <p:ext uri="{BB962C8B-B14F-4D97-AF65-F5344CB8AC3E}">
        <p14:creationId xmlns:p14="http://schemas.microsoft.com/office/powerpoint/2010/main" val="1094337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258A8-5A1C-3E4F-9AD3-111A862DDE98}"/>
              </a:ext>
            </a:extLst>
          </p:cNvPr>
          <p:cNvSpPr>
            <a:spLocks noGrp="1"/>
          </p:cNvSpPr>
          <p:nvPr>
            <p:ph type="title"/>
          </p:nvPr>
        </p:nvSpPr>
        <p:spPr/>
        <p:txBody>
          <a:bodyPr>
            <a:normAutofit/>
          </a:bodyPr>
          <a:lstStyle/>
          <a:p>
            <a:r>
              <a:rPr lang="en-US" dirty="0"/>
              <a:t>Annotations in Dataset</a:t>
            </a:r>
          </a:p>
        </p:txBody>
      </p:sp>
      <p:sp>
        <p:nvSpPr>
          <p:cNvPr id="3" name="TextBox 2">
            <a:extLst>
              <a:ext uri="{FF2B5EF4-FFF2-40B4-BE49-F238E27FC236}">
                <a16:creationId xmlns:a16="http://schemas.microsoft.com/office/drawing/2014/main" id="{0B33DCD2-C8B9-3808-AA52-C89D6E3E0FFE}"/>
              </a:ext>
            </a:extLst>
          </p:cNvPr>
          <p:cNvSpPr txBox="1"/>
          <p:nvPr/>
        </p:nvSpPr>
        <p:spPr>
          <a:xfrm>
            <a:off x="717755" y="1789471"/>
            <a:ext cx="3116826" cy="4051351"/>
          </a:xfrm>
          <a:prstGeom prst="rect">
            <a:avLst/>
          </a:prstGeom>
          <a:noFill/>
        </p:spPr>
        <p:txBody>
          <a:bodyPr vert="eaVert" wrap="square" rtlCol="0">
            <a:spAutoFit/>
          </a:bodyPr>
          <a:lstStyle/>
          <a:p>
            <a:endParaRPr lang="en-US" dirty="0"/>
          </a:p>
        </p:txBody>
      </p:sp>
      <p:sp>
        <p:nvSpPr>
          <p:cNvPr id="4" name="TextBox 3">
            <a:extLst>
              <a:ext uri="{FF2B5EF4-FFF2-40B4-BE49-F238E27FC236}">
                <a16:creationId xmlns:a16="http://schemas.microsoft.com/office/drawing/2014/main" id="{0080A5D1-B1B5-ED4F-30B9-A47B2A9D9422}"/>
              </a:ext>
            </a:extLst>
          </p:cNvPr>
          <p:cNvSpPr txBox="1"/>
          <p:nvPr/>
        </p:nvSpPr>
        <p:spPr>
          <a:xfrm>
            <a:off x="297735" y="1281356"/>
            <a:ext cx="12031918" cy="48013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Paper</a:t>
            </a:r>
            <a:r>
              <a:rPr lang="en-US" dirty="0"/>
              <a:t>: </a:t>
            </a:r>
          </a:p>
          <a:p>
            <a:pPr marL="742950" lvl="1" indent="-285750">
              <a:lnSpc>
                <a:spcPct val="150000"/>
              </a:lnSpc>
              <a:buFont typeface="Arial" panose="020B0604020202020204" pitchFamily="34" charset="0"/>
              <a:buChar char="•"/>
            </a:pPr>
            <a:r>
              <a:rPr lang="en-US" dirty="0"/>
              <a:t>Clustered data using MMseq2</a:t>
            </a:r>
          </a:p>
          <a:p>
            <a:pPr marL="742950" lvl="1" indent="-285750">
              <a:lnSpc>
                <a:spcPct val="150000"/>
              </a:lnSpc>
              <a:buFont typeface="Arial" panose="020B0604020202020204" pitchFamily="34" charset="0"/>
              <a:buChar char="•"/>
            </a:pPr>
            <a:r>
              <a:rPr lang="en-US" dirty="0"/>
              <a:t>Annotated 20% using HMMER: </a:t>
            </a:r>
          </a:p>
          <a:p>
            <a:pPr marL="1200150" lvl="2" indent="-285750">
              <a:lnSpc>
                <a:spcPct val="150000"/>
              </a:lnSpc>
              <a:buFont typeface="Arial" panose="020B0604020202020204" pitchFamily="34" charset="0"/>
              <a:buChar char="•"/>
            </a:pPr>
            <a:r>
              <a:rPr lang="en-US" dirty="0"/>
              <a:t>HMMER: detects homology by comparing a profile-HMM (a Hidden Markov model constructed explicitly for a particular search) to either a single sequence or a database of sequences.</a:t>
            </a:r>
          </a:p>
          <a:p>
            <a:pPr marL="285750" indent="-285750">
              <a:lnSpc>
                <a:spcPct val="150000"/>
              </a:lnSpc>
              <a:buFont typeface="Arial" panose="020B0604020202020204" pitchFamily="34" charset="0"/>
              <a:buChar char="•"/>
            </a:pPr>
            <a:r>
              <a:rPr lang="en-US" b="1" dirty="0" err="1"/>
              <a:t>Pfam</a:t>
            </a:r>
            <a:r>
              <a:rPr lang="en-US" dirty="0"/>
              <a:t>:</a:t>
            </a:r>
          </a:p>
          <a:p>
            <a:pPr marL="742950" lvl="1" indent="-285750">
              <a:lnSpc>
                <a:spcPct val="150000"/>
              </a:lnSpc>
              <a:buFont typeface="Arial" panose="020B0604020202020204" pitchFamily="34" charset="0"/>
              <a:buChar char="•"/>
            </a:pPr>
            <a:r>
              <a:rPr lang="en-US" b="0" i="0" dirty="0">
                <a:solidFill>
                  <a:srgbClr val="000000"/>
                </a:solidFill>
                <a:effectLst/>
              </a:rPr>
              <a:t>collection of protein families (MSA and HMMs)</a:t>
            </a:r>
            <a:endParaRPr lang="en-US" dirty="0">
              <a:solidFill>
                <a:srgbClr val="000000"/>
              </a:solidFill>
            </a:endParaRPr>
          </a:p>
          <a:p>
            <a:pPr marL="285750" indent="-285750">
              <a:lnSpc>
                <a:spcPct val="150000"/>
              </a:lnSpc>
              <a:buFont typeface="Arial" panose="020B0604020202020204" pitchFamily="34" charset="0"/>
              <a:buChar char="•"/>
            </a:pPr>
            <a:r>
              <a:rPr lang="en-US" b="1" dirty="0">
                <a:solidFill>
                  <a:srgbClr val="000000"/>
                </a:solidFill>
              </a:rPr>
              <a:t>Results</a:t>
            </a:r>
          </a:p>
          <a:p>
            <a:pPr marL="742950" lvl="1" indent="-285750">
              <a:lnSpc>
                <a:spcPct val="150000"/>
              </a:lnSpc>
              <a:buFont typeface="Arial" panose="020B0604020202020204" pitchFamily="34" charset="0"/>
              <a:buChar char="•"/>
            </a:pPr>
            <a:r>
              <a:rPr lang="pt-BR" b="0" i="0" dirty="0">
                <a:solidFill>
                  <a:srgbClr val="000000"/>
                </a:solidFill>
                <a:effectLst/>
              </a:rPr>
              <a:t>411 portal proteins</a:t>
            </a:r>
          </a:p>
          <a:p>
            <a:pPr marL="742950" lvl="1" indent="-285750">
              <a:lnSpc>
                <a:spcPct val="150000"/>
              </a:lnSpc>
              <a:buFont typeface="Arial" panose="020B0604020202020204" pitchFamily="34" charset="0"/>
              <a:buChar char="•"/>
            </a:pPr>
            <a:r>
              <a:rPr lang="pt-BR" b="0" i="0" dirty="0">
                <a:solidFill>
                  <a:srgbClr val="000000"/>
                </a:solidFill>
                <a:effectLst/>
              </a:rPr>
              <a:t>146 connector</a:t>
            </a:r>
            <a:endParaRPr lang="en-US" b="0" i="0" dirty="0">
              <a:solidFill>
                <a:srgbClr val="000000"/>
              </a:solidFill>
              <a:effectLst/>
            </a:endParaRPr>
          </a:p>
          <a:p>
            <a:pPr marL="742950" lvl="1" indent="-285750">
              <a:buFont typeface="Arial" panose="020B0604020202020204" pitchFamily="34" charset="0"/>
              <a:buChar char="•"/>
            </a:pPr>
            <a:endParaRPr lang="en-US" dirty="0">
              <a:solidFill>
                <a:srgbClr val="000000"/>
              </a:solidFill>
            </a:endParaRPr>
          </a:p>
          <a:p>
            <a:pPr marL="742950" lvl="1" indent="-285750">
              <a:buFont typeface="Arial" panose="020B0604020202020204" pitchFamily="34" charset="0"/>
              <a:buChar char="•"/>
            </a:pPr>
            <a:endParaRPr lang="en-US" dirty="0"/>
          </a:p>
        </p:txBody>
      </p:sp>
      <p:pic>
        <p:nvPicPr>
          <p:cNvPr id="7" name="Picture 6" descr="A screenshot of a computer&#10;&#10;Description automatically generated">
            <a:extLst>
              <a:ext uri="{FF2B5EF4-FFF2-40B4-BE49-F238E27FC236}">
                <a16:creationId xmlns:a16="http://schemas.microsoft.com/office/drawing/2014/main" id="{D68D20F1-1C37-C1FA-76BA-4FE1274F0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581" y="4743559"/>
            <a:ext cx="8197336" cy="2032459"/>
          </a:xfrm>
          <a:prstGeom prst="rect">
            <a:avLst/>
          </a:prstGeom>
        </p:spPr>
      </p:pic>
    </p:spTree>
    <p:extLst>
      <p:ext uri="{BB962C8B-B14F-4D97-AF65-F5344CB8AC3E}">
        <p14:creationId xmlns:p14="http://schemas.microsoft.com/office/powerpoint/2010/main" val="133277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9C8E-7A41-631B-338A-1FFBE407A674}"/>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2B9B1C6D-841C-57EF-C450-450FEEEB0C59}"/>
              </a:ext>
            </a:extLst>
          </p:cNvPr>
          <p:cNvSpPr>
            <a:spLocks noGrp="1"/>
          </p:cNvSpPr>
          <p:nvPr>
            <p:ph idx="1"/>
          </p:nvPr>
        </p:nvSpPr>
        <p:spPr/>
        <p:txBody>
          <a:bodyPr/>
          <a:lstStyle/>
          <a:p>
            <a:pPr marL="342900" indent="-342900">
              <a:buAutoNum type="arabicPeriod"/>
            </a:pPr>
            <a:r>
              <a:rPr lang="en-US" dirty="0"/>
              <a:t>Find connector protein domain (in literature / NCBI)</a:t>
            </a:r>
          </a:p>
          <a:p>
            <a:pPr marL="342900" indent="-342900">
              <a:buAutoNum type="arabicPeriod"/>
            </a:pPr>
            <a:r>
              <a:rPr lang="en-US" dirty="0"/>
              <a:t>BLAST</a:t>
            </a:r>
          </a:p>
          <a:p>
            <a:pPr marL="342900" indent="-342900">
              <a:buAutoNum type="arabicPeriod"/>
            </a:pPr>
            <a:r>
              <a:rPr lang="en-US" dirty="0"/>
              <a:t>Filter alignment results by e-value (want very low e-values and high bit scores)</a:t>
            </a:r>
          </a:p>
          <a:p>
            <a:pPr marL="342900" lvl="2" indent="-342900">
              <a:buFont typeface="Arial" panose="020B0604020202020204" pitchFamily="34" charset="0"/>
              <a:buChar char="•"/>
            </a:pPr>
            <a:r>
              <a:rPr lang="en-US" dirty="0"/>
              <a:t>Have to make decisions based on the data</a:t>
            </a:r>
          </a:p>
          <a:p>
            <a:pPr marL="342900" indent="-342900">
              <a:buAutoNum type="arabicPeriod"/>
            </a:pPr>
            <a:r>
              <a:rPr lang="en-US" dirty="0"/>
              <a:t>Check if the proteins are annotated / clustered (mgv_pc_info.tsv.gz)</a:t>
            </a:r>
          </a:p>
          <a:p>
            <a:pPr marL="342900" indent="-342900">
              <a:buAutoNum type="arabicPeriod"/>
            </a:pPr>
            <a:r>
              <a:rPr lang="en-US" dirty="0"/>
              <a:t>Model some proteins in list / cluster (to make sure the results are correct)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1645771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D5A3A-652A-7951-A1EF-619D2CB3E99D}"/>
              </a:ext>
            </a:extLst>
          </p:cNvPr>
          <p:cNvSpPr>
            <a:spLocks noGrp="1"/>
          </p:cNvSpPr>
          <p:nvPr>
            <p:ph type="title"/>
          </p:nvPr>
        </p:nvSpPr>
        <p:spPr/>
        <p:txBody>
          <a:bodyPr>
            <a:normAutofit/>
          </a:bodyPr>
          <a:lstStyle/>
          <a:p>
            <a:r>
              <a:rPr lang="en-US" dirty="0"/>
              <a:t>1. Connector Domain</a:t>
            </a:r>
          </a:p>
        </p:txBody>
      </p:sp>
      <p:sp>
        <p:nvSpPr>
          <p:cNvPr id="3" name="Content Placeholder 2">
            <a:extLst>
              <a:ext uri="{FF2B5EF4-FFF2-40B4-BE49-F238E27FC236}">
                <a16:creationId xmlns:a16="http://schemas.microsoft.com/office/drawing/2014/main" id="{0C331B2E-2405-713A-2B28-C95453CAFA5A}"/>
              </a:ext>
            </a:extLst>
          </p:cNvPr>
          <p:cNvSpPr>
            <a:spLocks noGrp="1"/>
          </p:cNvSpPr>
          <p:nvPr>
            <p:ph idx="1"/>
          </p:nvPr>
        </p:nvSpPr>
        <p:spPr>
          <a:xfrm>
            <a:off x="334613" y="1627411"/>
            <a:ext cx="3106677" cy="4537348"/>
          </a:xfrm>
        </p:spPr>
        <p:txBody>
          <a:bodyPr/>
          <a:lstStyle/>
          <a:p>
            <a:pPr marL="285750" indent="-285750">
              <a:lnSpc>
                <a:spcPct val="100000"/>
              </a:lnSpc>
              <a:buFont typeface="Arial" panose="020B0604020202020204" pitchFamily="34" charset="0"/>
              <a:buChar char="•"/>
            </a:pPr>
            <a:r>
              <a:rPr lang="en-US" dirty="0"/>
              <a:t>Used Phage connector domain (from NCBI) </a:t>
            </a:r>
          </a:p>
          <a:p>
            <a:pPr marL="285750" indent="-285750">
              <a:lnSpc>
                <a:spcPct val="100000"/>
              </a:lnSpc>
              <a:buFont typeface="Arial" panose="020B0604020202020204" pitchFamily="34" charset="0"/>
              <a:buChar char="•"/>
            </a:pPr>
            <a:r>
              <a:rPr lang="en-US" dirty="0"/>
              <a:t>Did BLAST: ~520 sequences</a:t>
            </a:r>
          </a:p>
          <a:p>
            <a:pPr marL="285750" indent="-285750">
              <a:lnSpc>
                <a:spcPct val="100000"/>
              </a:lnSpc>
              <a:buFont typeface="Arial" panose="020B0604020202020204" pitchFamily="34" charset="0"/>
              <a:buChar char="•"/>
            </a:pPr>
            <a:r>
              <a:rPr lang="en-US" dirty="0"/>
              <a:t>Filtered by e-value: 2e-60 as a threshold (was just the highest “significant” e-value)</a:t>
            </a:r>
          </a:p>
          <a:p>
            <a:pPr marL="285750" indent="-285750">
              <a:lnSpc>
                <a:spcPct val="100000"/>
              </a:lnSpc>
              <a:buFont typeface="Arial" panose="020B0604020202020204" pitchFamily="34" charset="0"/>
              <a:buChar char="•"/>
            </a:pPr>
            <a:r>
              <a:rPr lang="en-US" dirty="0"/>
              <a:t>Found protein cluster (in database) that matched most of the BLAST outputs (5464 sequences)</a:t>
            </a:r>
          </a:p>
          <a:p>
            <a:pPr marL="285750" lvl="2" indent="-285750">
              <a:lnSpc>
                <a:spcPct val="100000"/>
              </a:lnSpc>
              <a:buFont typeface="Arial" panose="020B0604020202020204" pitchFamily="34" charset="0"/>
              <a:buChar char="•"/>
            </a:pPr>
            <a:endParaRPr lang="en-US" dirty="0"/>
          </a:p>
          <a:p>
            <a:pPr>
              <a:lnSpc>
                <a:spcPct val="100000"/>
              </a:lnSpc>
            </a:pPr>
            <a:endParaRPr lang="en-US" dirty="0"/>
          </a:p>
        </p:txBody>
      </p:sp>
      <p:pic>
        <p:nvPicPr>
          <p:cNvPr id="5" name="Picture 4">
            <a:extLst>
              <a:ext uri="{FF2B5EF4-FFF2-40B4-BE49-F238E27FC236}">
                <a16:creationId xmlns:a16="http://schemas.microsoft.com/office/drawing/2014/main" id="{A08D8B9B-F147-067C-3A84-39AF2ADD5E96}"/>
              </a:ext>
            </a:extLst>
          </p:cNvPr>
          <p:cNvPicPr>
            <a:picLocks noChangeAspect="1"/>
          </p:cNvPicPr>
          <p:nvPr/>
        </p:nvPicPr>
        <p:blipFill>
          <a:blip r:embed="rId2"/>
          <a:stretch>
            <a:fillRect/>
          </a:stretch>
        </p:blipFill>
        <p:spPr>
          <a:xfrm>
            <a:off x="3694910" y="1627411"/>
            <a:ext cx="8162477" cy="3433830"/>
          </a:xfrm>
          <a:prstGeom prst="rect">
            <a:avLst/>
          </a:prstGeom>
        </p:spPr>
      </p:pic>
    </p:spTree>
    <p:extLst>
      <p:ext uri="{BB962C8B-B14F-4D97-AF65-F5344CB8AC3E}">
        <p14:creationId xmlns:p14="http://schemas.microsoft.com/office/powerpoint/2010/main" val="3187236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97ED-CA2F-03BF-489E-D9FB89463316}"/>
              </a:ext>
            </a:extLst>
          </p:cNvPr>
          <p:cNvSpPr>
            <a:spLocks noGrp="1"/>
          </p:cNvSpPr>
          <p:nvPr>
            <p:ph type="title"/>
          </p:nvPr>
        </p:nvSpPr>
        <p:spPr/>
        <p:txBody>
          <a:bodyPr>
            <a:normAutofit/>
          </a:bodyPr>
          <a:lstStyle/>
          <a:p>
            <a:r>
              <a:rPr lang="en-US" dirty="0"/>
              <a:t>2&amp;3. BLAST</a:t>
            </a:r>
          </a:p>
        </p:txBody>
      </p:sp>
      <p:sp>
        <p:nvSpPr>
          <p:cNvPr id="3" name="Content Placeholder 2">
            <a:extLst>
              <a:ext uri="{FF2B5EF4-FFF2-40B4-BE49-F238E27FC236}">
                <a16:creationId xmlns:a16="http://schemas.microsoft.com/office/drawing/2014/main" id="{4C231A69-B06C-5E67-6F9D-CAF46F9B2221}"/>
              </a:ext>
            </a:extLst>
          </p:cNvPr>
          <p:cNvSpPr>
            <a:spLocks noGrp="1"/>
          </p:cNvSpPr>
          <p:nvPr>
            <p:ph idx="1"/>
          </p:nvPr>
        </p:nvSpPr>
        <p:spPr>
          <a:xfrm>
            <a:off x="149902" y="4825999"/>
            <a:ext cx="11767278" cy="1676083"/>
          </a:xfrm>
        </p:spPr>
        <p:txBody>
          <a:bodyPr>
            <a:noAutofit/>
          </a:bodyPr>
          <a:lstStyle/>
          <a:p>
            <a:pPr marL="285750" indent="-285750">
              <a:lnSpc>
                <a:spcPct val="100000"/>
              </a:lnSpc>
              <a:buFont typeface="Arial" panose="020B0604020202020204" pitchFamily="34" charset="0"/>
              <a:buChar char="•"/>
            </a:pPr>
            <a:r>
              <a:rPr lang="en-US" sz="1200" dirty="0"/>
              <a:t>Here, I chose a point when the Bit score drops off</a:t>
            </a:r>
          </a:p>
          <a:p>
            <a:pPr marL="285750" indent="-285750">
              <a:lnSpc>
                <a:spcPct val="100000"/>
              </a:lnSpc>
              <a:buFont typeface="Arial" panose="020B0604020202020204" pitchFamily="34" charset="0"/>
              <a:buChar char="•"/>
            </a:pPr>
            <a:r>
              <a:rPr lang="en-US" sz="1200" dirty="0"/>
              <a:t>After checking if the results correspond to any protein clusters, I found VPC_8016, which has exactly the same number of proteins in the cluster as there are in the BLAST results (269 proteins)</a:t>
            </a:r>
          </a:p>
          <a:p>
            <a:pPr marL="285750" indent="-285750">
              <a:lnSpc>
                <a:spcPct val="100000"/>
              </a:lnSpc>
              <a:buFont typeface="Arial" panose="020B0604020202020204" pitchFamily="34" charset="0"/>
              <a:buChar char="•"/>
            </a:pPr>
            <a:r>
              <a:rPr lang="en-US" sz="1200" dirty="0"/>
              <a:t>E-value =  number of expected hits of similar quality (score) that could be found just by chance </a:t>
            </a:r>
          </a:p>
          <a:p>
            <a:pPr marL="285750" indent="-285750">
              <a:lnSpc>
                <a:spcPct val="100000"/>
              </a:lnSpc>
              <a:buFont typeface="Arial" panose="020B0604020202020204" pitchFamily="34" charset="0"/>
              <a:buChar char="•"/>
            </a:pPr>
            <a:r>
              <a:rPr lang="en-US" sz="1200" dirty="0"/>
              <a:t>Bit score = size of database you would need to see an alignment by chance</a:t>
            </a:r>
          </a:p>
          <a:p>
            <a:pPr marL="285750" indent="-285750">
              <a:lnSpc>
                <a:spcPct val="100000"/>
              </a:lnSpc>
              <a:buFont typeface="Arial" panose="020B0604020202020204" pitchFamily="34" charset="0"/>
              <a:buChar char="•"/>
            </a:pPr>
            <a:r>
              <a:rPr lang="en-US" sz="1200" dirty="0"/>
              <a:t>You want smaller e-values and larger bit scores</a:t>
            </a:r>
          </a:p>
        </p:txBody>
      </p:sp>
      <p:pic>
        <p:nvPicPr>
          <p:cNvPr id="6" name="Picture 5">
            <a:extLst>
              <a:ext uri="{FF2B5EF4-FFF2-40B4-BE49-F238E27FC236}">
                <a16:creationId xmlns:a16="http://schemas.microsoft.com/office/drawing/2014/main" id="{21E35A24-1115-AFB0-C814-07327F7508BC}"/>
              </a:ext>
            </a:extLst>
          </p:cNvPr>
          <p:cNvPicPr>
            <a:picLocks noChangeAspect="1"/>
          </p:cNvPicPr>
          <p:nvPr/>
        </p:nvPicPr>
        <p:blipFill>
          <a:blip r:embed="rId2"/>
          <a:stretch>
            <a:fillRect/>
          </a:stretch>
        </p:blipFill>
        <p:spPr>
          <a:xfrm>
            <a:off x="1601015" y="2022000"/>
            <a:ext cx="8981229" cy="2803999"/>
          </a:xfrm>
          <a:prstGeom prst="rect">
            <a:avLst/>
          </a:prstGeom>
        </p:spPr>
      </p:pic>
      <p:pic>
        <p:nvPicPr>
          <p:cNvPr id="9" name="Picture 8">
            <a:extLst>
              <a:ext uri="{FF2B5EF4-FFF2-40B4-BE49-F238E27FC236}">
                <a16:creationId xmlns:a16="http://schemas.microsoft.com/office/drawing/2014/main" id="{D4583713-F525-A62B-9E5C-86FA56581F6B}"/>
              </a:ext>
            </a:extLst>
          </p:cNvPr>
          <p:cNvPicPr>
            <a:picLocks noChangeAspect="1"/>
          </p:cNvPicPr>
          <p:nvPr/>
        </p:nvPicPr>
        <p:blipFill rotWithShape="1">
          <a:blip r:embed="rId3"/>
          <a:srcRect t="11288"/>
          <a:stretch/>
        </p:blipFill>
        <p:spPr>
          <a:xfrm>
            <a:off x="1601014" y="1351280"/>
            <a:ext cx="8981229" cy="555866"/>
          </a:xfrm>
          <a:prstGeom prst="rect">
            <a:avLst/>
          </a:prstGeom>
        </p:spPr>
      </p:pic>
    </p:spTree>
    <p:extLst>
      <p:ext uri="{BB962C8B-B14F-4D97-AF65-F5344CB8AC3E}">
        <p14:creationId xmlns:p14="http://schemas.microsoft.com/office/powerpoint/2010/main" val="386581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97ED-CA2F-03BF-489E-D9FB89463316}"/>
              </a:ext>
            </a:extLst>
          </p:cNvPr>
          <p:cNvSpPr>
            <a:spLocks noGrp="1"/>
          </p:cNvSpPr>
          <p:nvPr>
            <p:ph type="title"/>
          </p:nvPr>
        </p:nvSpPr>
        <p:spPr/>
        <p:txBody>
          <a:bodyPr>
            <a:normAutofit/>
          </a:bodyPr>
          <a:lstStyle/>
          <a:p>
            <a:r>
              <a:rPr lang="en-US" dirty="0"/>
              <a:t>2&amp;3. BLAST</a:t>
            </a:r>
          </a:p>
        </p:txBody>
      </p:sp>
      <p:pic>
        <p:nvPicPr>
          <p:cNvPr id="4" name="Picture 3">
            <a:extLst>
              <a:ext uri="{FF2B5EF4-FFF2-40B4-BE49-F238E27FC236}">
                <a16:creationId xmlns:a16="http://schemas.microsoft.com/office/drawing/2014/main" id="{827A1A4C-902E-81B6-0ED6-14DE8408AE8A}"/>
              </a:ext>
            </a:extLst>
          </p:cNvPr>
          <p:cNvPicPr>
            <a:picLocks noChangeAspect="1"/>
          </p:cNvPicPr>
          <p:nvPr/>
        </p:nvPicPr>
        <p:blipFill rotWithShape="1">
          <a:blip r:embed="rId2"/>
          <a:srcRect l="79893" t="37685"/>
          <a:stretch/>
        </p:blipFill>
        <p:spPr>
          <a:xfrm>
            <a:off x="7865806" y="1686817"/>
            <a:ext cx="1966767" cy="5349276"/>
          </a:xfrm>
          <a:prstGeom prst="rect">
            <a:avLst/>
          </a:prstGeom>
        </p:spPr>
      </p:pic>
      <p:pic>
        <p:nvPicPr>
          <p:cNvPr id="8" name="Picture 7">
            <a:extLst>
              <a:ext uri="{FF2B5EF4-FFF2-40B4-BE49-F238E27FC236}">
                <a16:creationId xmlns:a16="http://schemas.microsoft.com/office/drawing/2014/main" id="{AC95D637-C69A-A806-2FAA-B02AC4C9DCCE}"/>
              </a:ext>
            </a:extLst>
          </p:cNvPr>
          <p:cNvPicPr>
            <a:picLocks noChangeAspect="1"/>
          </p:cNvPicPr>
          <p:nvPr/>
        </p:nvPicPr>
        <p:blipFill rotWithShape="1">
          <a:blip r:embed="rId3"/>
          <a:srcRect l="79520"/>
          <a:stretch/>
        </p:blipFill>
        <p:spPr>
          <a:xfrm>
            <a:off x="1532552" y="2133600"/>
            <a:ext cx="2657901" cy="4832521"/>
          </a:xfrm>
          <a:prstGeom prst="rect">
            <a:avLst/>
          </a:prstGeom>
        </p:spPr>
      </p:pic>
    </p:spTree>
    <p:extLst>
      <p:ext uri="{BB962C8B-B14F-4D97-AF65-F5344CB8AC3E}">
        <p14:creationId xmlns:p14="http://schemas.microsoft.com/office/powerpoint/2010/main" val="2333619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8880E-AB3F-005D-3F3B-39037270C336}"/>
              </a:ext>
            </a:extLst>
          </p:cNvPr>
          <p:cNvSpPr>
            <a:spLocks noGrp="1"/>
          </p:cNvSpPr>
          <p:nvPr>
            <p:ph type="title"/>
          </p:nvPr>
        </p:nvSpPr>
        <p:spPr>
          <a:xfrm>
            <a:off x="640080" y="475488"/>
            <a:ext cx="10908792" cy="685800"/>
          </a:xfrm>
        </p:spPr>
        <p:txBody>
          <a:bodyPr anchor="ctr">
            <a:normAutofit/>
          </a:bodyPr>
          <a:lstStyle/>
          <a:p>
            <a:r>
              <a:rPr lang="en-US" dirty="0"/>
              <a:t>4. Check for annotation</a:t>
            </a:r>
          </a:p>
        </p:txBody>
      </p:sp>
      <p:pic>
        <p:nvPicPr>
          <p:cNvPr id="7" name="Picture 6">
            <a:extLst>
              <a:ext uri="{FF2B5EF4-FFF2-40B4-BE49-F238E27FC236}">
                <a16:creationId xmlns:a16="http://schemas.microsoft.com/office/drawing/2014/main" id="{7FB85B5C-2BE2-476B-59DF-1AD8F9F92AB2}"/>
              </a:ext>
            </a:extLst>
          </p:cNvPr>
          <p:cNvPicPr>
            <a:picLocks noChangeAspect="1"/>
          </p:cNvPicPr>
          <p:nvPr/>
        </p:nvPicPr>
        <p:blipFill>
          <a:blip r:embed="rId2"/>
          <a:stretch>
            <a:fillRect/>
          </a:stretch>
        </p:blipFill>
        <p:spPr>
          <a:xfrm>
            <a:off x="5303520" y="1656588"/>
            <a:ext cx="6245352" cy="1139776"/>
          </a:xfrm>
          <a:prstGeom prst="rect">
            <a:avLst/>
          </a:prstGeom>
          <a:noFill/>
        </p:spPr>
      </p:pic>
      <p:sp>
        <p:nvSpPr>
          <p:cNvPr id="12" name="Text Placeholder 3">
            <a:extLst>
              <a:ext uri="{FF2B5EF4-FFF2-40B4-BE49-F238E27FC236}">
                <a16:creationId xmlns:a16="http://schemas.microsoft.com/office/drawing/2014/main" id="{80C13783-3648-9B63-BB9F-0B44736B55C9}"/>
              </a:ext>
            </a:extLst>
          </p:cNvPr>
          <p:cNvSpPr>
            <a:spLocks noGrp="1"/>
          </p:cNvSpPr>
          <p:nvPr>
            <p:ph type="body" sz="half" idx="2"/>
          </p:nvPr>
        </p:nvSpPr>
        <p:spPr>
          <a:xfrm>
            <a:off x="639414" y="1656588"/>
            <a:ext cx="4132612" cy="4212400"/>
          </a:xfrm>
        </p:spPr>
        <p:txBody>
          <a:bodyPr/>
          <a:lstStyle/>
          <a:p>
            <a:pPr marL="285750" indent="-285750">
              <a:buFont typeface="Arial" panose="020B0604020202020204" pitchFamily="34" charset="0"/>
              <a:buChar char="•"/>
            </a:pPr>
            <a:r>
              <a:rPr lang="en-US" dirty="0"/>
              <a:t>The BLAST results (using the connector domain as a query) match the RNA ligase annotation for some reason</a:t>
            </a:r>
          </a:p>
        </p:txBody>
      </p:sp>
      <p:pic>
        <p:nvPicPr>
          <p:cNvPr id="9" name="Picture 8">
            <a:extLst>
              <a:ext uri="{FF2B5EF4-FFF2-40B4-BE49-F238E27FC236}">
                <a16:creationId xmlns:a16="http://schemas.microsoft.com/office/drawing/2014/main" id="{8DEB6028-5E0C-9AB5-6885-7045703002F1}"/>
              </a:ext>
            </a:extLst>
          </p:cNvPr>
          <p:cNvPicPr>
            <a:picLocks noChangeAspect="1"/>
          </p:cNvPicPr>
          <p:nvPr/>
        </p:nvPicPr>
        <p:blipFill>
          <a:blip r:embed="rId3"/>
          <a:stretch>
            <a:fillRect/>
          </a:stretch>
        </p:blipFill>
        <p:spPr>
          <a:xfrm>
            <a:off x="5303520" y="2952494"/>
            <a:ext cx="4481144" cy="3349983"/>
          </a:xfrm>
          <a:prstGeom prst="rect">
            <a:avLst/>
          </a:prstGeom>
        </p:spPr>
      </p:pic>
    </p:spTree>
    <p:extLst>
      <p:ext uri="{BB962C8B-B14F-4D97-AF65-F5344CB8AC3E}">
        <p14:creationId xmlns:p14="http://schemas.microsoft.com/office/powerpoint/2010/main" val="26144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48CC-0818-F37B-21AF-2E2E861A63A2}"/>
              </a:ext>
            </a:extLst>
          </p:cNvPr>
          <p:cNvSpPr>
            <a:spLocks noGrp="1"/>
          </p:cNvSpPr>
          <p:nvPr>
            <p:ph type="title"/>
          </p:nvPr>
        </p:nvSpPr>
        <p:spPr/>
        <p:txBody>
          <a:bodyPr/>
          <a:lstStyle/>
          <a:p>
            <a:r>
              <a:rPr lang="en-US" dirty="0"/>
              <a:t>5. Modelling </a:t>
            </a:r>
          </a:p>
        </p:txBody>
      </p:sp>
      <p:sp>
        <p:nvSpPr>
          <p:cNvPr id="3" name="Content Placeholder 2">
            <a:extLst>
              <a:ext uri="{FF2B5EF4-FFF2-40B4-BE49-F238E27FC236}">
                <a16:creationId xmlns:a16="http://schemas.microsoft.com/office/drawing/2014/main" id="{4DF9F2AA-6D2E-9533-2ACB-9EFB9E507D9C}"/>
              </a:ext>
            </a:extLst>
          </p:cNvPr>
          <p:cNvSpPr>
            <a:spLocks noGrp="1"/>
          </p:cNvSpPr>
          <p:nvPr>
            <p:ph idx="1"/>
          </p:nvPr>
        </p:nvSpPr>
        <p:spPr>
          <a:xfrm>
            <a:off x="639413" y="1639615"/>
            <a:ext cx="6381148" cy="4537348"/>
          </a:xfrm>
        </p:spPr>
        <p:txBody>
          <a:bodyPr/>
          <a:lstStyle/>
          <a:p>
            <a:pPr marL="285750" indent="-285750">
              <a:buFont typeface="Arial" panose="020B0604020202020204" pitchFamily="34" charset="0"/>
              <a:buChar char="•"/>
            </a:pPr>
            <a:r>
              <a:rPr lang="en-US" dirty="0"/>
              <a:t>Modelled some of the proteins found in the protein cluster (VPC-34)</a:t>
            </a:r>
          </a:p>
          <a:p>
            <a:pPr marL="285750" indent="-285750">
              <a:buFont typeface="Arial" panose="020B0604020202020204" pitchFamily="34" charset="0"/>
              <a:buChar char="•"/>
            </a:pPr>
            <a:r>
              <a:rPr lang="en-US" dirty="0"/>
              <a:t>Result:</a:t>
            </a:r>
          </a:p>
          <a:p>
            <a:pPr marL="285750" indent="-285750">
              <a:buFont typeface="Arial" panose="020B0604020202020204" pitchFamily="34" charset="0"/>
              <a:buChar char="•"/>
            </a:pPr>
            <a:r>
              <a:rPr lang="en-US" dirty="0" err="1"/>
              <a:t>AlphaFold</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descr="A diagram of a protein&#10;&#10;Description automatically generated">
            <a:extLst>
              <a:ext uri="{FF2B5EF4-FFF2-40B4-BE49-F238E27FC236}">
                <a16:creationId xmlns:a16="http://schemas.microsoft.com/office/drawing/2014/main" id="{70028521-3247-1F44-DAE1-C9AAA7AAF525}"/>
              </a:ext>
            </a:extLst>
          </p:cNvPr>
          <p:cNvPicPr>
            <a:picLocks noChangeAspect="1"/>
          </p:cNvPicPr>
          <p:nvPr/>
        </p:nvPicPr>
        <p:blipFill rotWithShape="1">
          <a:blip r:embed="rId2">
            <a:extLst>
              <a:ext uri="{28A0092B-C50C-407E-A947-70E740481C1C}">
                <a14:useLocalDpi xmlns:a14="http://schemas.microsoft.com/office/drawing/2010/main" val="0"/>
              </a:ext>
            </a:extLst>
          </a:blip>
          <a:srcRect r="154"/>
          <a:stretch/>
        </p:blipFill>
        <p:spPr>
          <a:xfrm>
            <a:off x="246123" y="3649643"/>
            <a:ext cx="5550465" cy="3137483"/>
          </a:xfrm>
          <a:prstGeom prst="rect">
            <a:avLst/>
          </a:prstGeom>
        </p:spPr>
      </p:pic>
      <p:sp>
        <p:nvSpPr>
          <p:cNvPr id="6" name="TextBox 5">
            <a:extLst>
              <a:ext uri="{FF2B5EF4-FFF2-40B4-BE49-F238E27FC236}">
                <a16:creationId xmlns:a16="http://schemas.microsoft.com/office/drawing/2014/main" id="{6F7A2837-716E-EC4F-BE38-8D5F549DE5B3}"/>
              </a:ext>
            </a:extLst>
          </p:cNvPr>
          <p:cNvSpPr txBox="1"/>
          <p:nvPr/>
        </p:nvSpPr>
        <p:spPr>
          <a:xfrm>
            <a:off x="7020561" y="1639615"/>
            <a:ext cx="35196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Swiss-MODEL: </a:t>
            </a:r>
          </a:p>
          <a:p>
            <a:endParaRPr lang="en-US" dirty="0"/>
          </a:p>
        </p:txBody>
      </p:sp>
      <p:pic>
        <p:nvPicPr>
          <p:cNvPr id="8" name="Picture 7" descr="A screenshot of a computer&#10;&#10;Description automatically generated">
            <a:extLst>
              <a:ext uri="{FF2B5EF4-FFF2-40B4-BE49-F238E27FC236}">
                <a16:creationId xmlns:a16="http://schemas.microsoft.com/office/drawing/2014/main" id="{562946A7-8344-132F-5E30-C0DE7AE48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116" y="2673749"/>
            <a:ext cx="7286480" cy="3841656"/>
          </a:xfrm>
          <a:prstGeom prst="rect">
            <a:avLst/>
          </a:prstGeom>
        </p:spPr>
      </p:pic>
    </p:spTree>
    <p:extLst>
      <p:ext uri="{BB962C8B-B14F-4D97-AF65-F5344CB8AC3E}">
        <p14:creationId xmlns:p14="http://schemas.microsoft.com/office/powerpoint/2010/main" val="171966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8E34-12F6-29CC-F367-45DB5C9C962F}"/>
              </a:ext>
            </a:extLst>
          </p:cNvPr>
          <p:cNvSpPr>
            <a:spLocks noGrp="1"/>
          </p:cNvSpPr>
          <p:nvPr>
            <p:ph type="title"/>
          </p:nvPr>
        </p:nvSpPr>
        <p:spPr/>
        <p:txBody>
          <a:bodyPr/>
          <a:lstStyle/>
          <a:p>
            <a:r>
              <a:rPr lang="en-US" dirty="0"/>
              <a:t>Query Sequence</a:t>
            </a:r>
          </a:p>
        </p:txBody>
      </p:sp>
      <p:sp>
        <p:nvSpPr>
          <p:cNvPr id="3" name="Content Placeholder 2">
            <a:extLst>
              <a:ext uri="{FF2B5EF4-FFF2-40B4-BE49-F238E27FC236}">
                <a16:creationId xmlns:a16="http://schemas.microsoft.com/office/drawing/2014/main" id="{81C89026-1CA6-349F-02A0-05227D91CBFB}"/>
              </a:ext>
            </a:extLst>
          </p:cNvPr>
          <p:cNvSpPr>
            <a:spLocks noGrp="1"/>
          </p:cNvSpPr>
          <p:nvPr>
            <p:ph idx="1"/>
          </p:nvPr>
        </p:nvSpPr>
        <p:spPr/>
        <p:txBody>
          <a:bodyPr/>
          <a:lstStyle/>
          <a:p>
            <a:r>
              <a:rPr lang="en-US" sz="2000" b="0" dirty="0"/>
              <a:t>&gt;YP_010091615.1 portal protein [uncultured </a:t>
            </a:r>
            <a:r>
              <a:rPr lang="en-US" sz="2000" b="0" dirty="0" err="1"/>
              <a:t>Caudovirales</a:t>
            </a:r>
            <a:r>
              <a:rPr lang="en-US" sz="2000" b="0" dirty="0"/>
              <a:t> phage]</a:t>
            </a:r>
          </a:p>
          <a:p>
            <a:endParaRPr lang="en-US" dirty="0"/>
          </a:p>
        </p:txBody>
      </p:sp>
      <p:pic>
        <p:nvPicPr>
          <p:cNvPr id="5" name="Picture 4">
            <a:extLst>
              <a:ext uri="{FF2B5EF4-FFF2-40B4-BE49-F238E27FC236}">
                <a16:creationId xmlns:a16="http://schemas.microsoft.com/office/drawing/2014/main" id="{FFF1D2F5-6DD7-8D79-2B5D-C392393FD73C}"/>
              </a:ext>
            </a:extLst>
          </p:cNvPr>
          <p:cNvPicPr>
            <a:picLocks noChangeAspect="1"/>
          </p:cNvPicPr>
          <p:nvPr/>
        </p:nvPicPr>
        <p:blipFill>
          <a:blip r:embed="rId2"/>
          <a:stretch>
            <a:fillRect/>
          </a:stretch>
        </p:blipFill>
        <p:spPr>
          <a:xfrm>
            <a:off x="1123363" y="2309416"/>
            <a:ext cx="8591649" cy="4183459"/>
          </a:xfrm>
          <a:prstGeom prst="rect">
            <a:avLst/>
          </a:prstGeom>
        </p:spPr>
      </p:pic>
    </p:spTree>
    <p:extLst>
      <p:ext uri="{BB962C8B-B14F-4D97-AF65-F5344CB8AC3E}">
        <p14:creationId xmlns:p14="http://schemas.microsoft.com/office/powerpoint/2010/main" val="804899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AC9B-86DF-A8CA-560A-70717C67E38B}"/>
              </a:ext>
            </a:extLst>
          </p:cNvPr>
          <p:cNvSpPr>
            <a:spLocks noGrp="1"/>
          </p:cNvSpPr>
          <p:nvPr>
            <p:ph type="title"/>
          </p:nvPr>
        </p:nvSpPr>
        <p:spPr/>
        <p:txBody>
          <a:bodyPr/>
          <a:lstStyle/>
          <a:p>
            <a:r>
              <a:rPr lang="en-US" dirty="0"/>
              <a:t>BLAST: Query Sequence</a:t>
            </a:r>
          </a:p>
        </p:txBody>
      </p:sp>
      <p:sp>
        <p:nvSpPr>
          <p:cNvPr id="3" name="Content Placeholder 2">
            <a:extLst>
              <a:ext uri="{FF2B5EF4-FFF2-40B4-BE49-F238E27FC236}">
                <a16:creationId xmlns:a16="http://schemas.microsoft.com/office/drawing/2014/main" id="{7D46FAEE-535D-B620-1053-F79AC607BA74}"/>
              </a:ext>
            </a:extLst>
          </p:cNvPr>
          <p:cNvSpPr>
            <a:spLocks noGrp="1"/>
          </p:cNvSpPr>
          <p:nvPr>
            <p:ph idx="1"/>
          </p:nvPr>
        </p:nvSpPr>
        <p:spPr>
          <a:xfrm>
            <a:off x="639412" y="5220929"/>
            <a:ext cx="10904435" cy="956034"/>
          </a:xfrm>
        </p:spPr>
        <p:txBody>
          <a:bodyPr>
            <a:noAutofit/>
          </a:bodyPr>
          <a:lstStyle/>
          <a:p>
            <a:r>
              <a:rPr lang="en-US" sz="1800" dirty="0"/>
              <a:t>- BLAST results using query sequence aren’t quite as good as using connector domain but they’re still good</a:t>
            </a:r>
          </a:p>
          <a:p>
            <a:endParaRPr lang="en-US" sz="1800" dirty="0"/>
          </a:p>
          <a:p>
            <a:endParaRPr lang="en-US" sz="1800" dirty="0"/>
          </a:p>
          <a:p>
            <a:endParaRPr lang="en-US" sz="1800" dirty="0"/>
          </a:p>
          <a:p>
            <a:r>
              <a:rPr lang="en-US" sz="1800" dirty="0"/>
              <a:t>  </a:t>
            </a:r>
          </a:p>
        </p:txBody>
      </p:sp>
      <p:pic>
        <p:nvPicPr>
          <p:cNvPr id="15" name="Picture 14">
            <a:extLst>
              <a:ext uri="{FF2B5EF4-FFF2-40B4-BE49-F238E27FC236}">
                <a16:creationId xmlns:a16="http://schemas.microsoft.com/office/drawing/2014/main" id="{B4C0DAA8-BCAC-B1BD-1CE9-414C50F41A9E}"/>
              </a:ext>
            </a:extLst>
          </p:cNvPr>
          <p:cNvPicPr>
            <a:picLocks noChangeAspect="1"/>
          </p:cNvPicPr>
          <p:nvPr/>
        </p:nvPicPr>
        <p:blipFill>
          <a:blip r:embed="rId2"/>
          <a:stretch>
            <a:fillRect/>
          </a:stretch>
        </p:blipFill>
        <p:spPr>
          <a:xfrm>
            <a:off x="1122567" y="1512091"/>
            <a:ext cx="10772775" cy="1657350"/>
          </a:xfrm>
          <a:prstGeom prst="rect">
            <a:avLst/>
          </a:prstGeom>
        </p:spPr>
      </p:pic>
      <p:pic>
        <p:nvPicPr>
          <p:cNvPr id="17" name="Picture 16">
            <a:extLst>
              <a:ext uri="{FF2B5EF4-FFF2-40B4-BE49-F238E27FC236}">
                <a16:creationId xmlns:a16="http://schemas.microsoft.com/office/drawing/2014/main" id="{5C3895FE-9576-919D-D6EA-D69159DE9619}"/>
              </a:ext>
            </a:extLst>
          </p:cNvPr>
          <p:cNvPicPr>
            <a:picLocks noChangeAspect="1"/>
          </p:cNvPicPr>
          <p:nvPr/>
        </p:nvPicPr>
        <p:blipFill>
          <a:blip r:embed="rId3"/>
          <a:stretch>
            <a:fillRect/>
          </a:stretch>
        </p:blipFill>
        <p:spPr>
          <a:xfrm>
            <a:off x="1122567" y="3319192"/>
            <a:ext cx="11839575" cy="1609725"/>
          </a:xfrm>
          <a:prstGeom prst="rect">
            <a:avLst/>
          </a:prstGeom>
        </p:spPr>
      </p:pic>
    </p:spTree>
    <p:extLst>
      <p:ext uri="{BB962C8B-B14F-4D97-AF65-F5344CB8AC3E}">
        <p14:creationId xmlns:p14="http://schemas.microsoft.com/office/powerpoint/2010/main" val="1180558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B2B2-1420-ADD0-3825-CB8BA6580DF6}"/>
              </a:ext>
            </a:extLst>
          </p:cNvPr>
          <p:cNvSpPr>
            <a:spLocks noGrp="1"/>
          </p:cNvSpPr>
          <p:nvPr>
            <p:ph type="title"/>
          </p:nvPr>
        </p:nvSpPr>
        <p:spPr/>
        <p:txBody>
          <a:bodyPr/>
          <a:lstStyle/>
          <a:p>
            <a:r>
              <a:rPr lang="en-US" dirty="0"/>
              <a:t>Query Seq. (</a:t>
            </a:r>
            <a:r>
              <a:rPr lang="en-US" dirty="0" err="1"/>
              <a:t>cont</a:t>
            </a:r>
            <a:r>
              <a:rPr lang="en-US" dirty="0"/>
              <a:t>)</a:t>
            </a:r>
          </a:p>
        </p:txBody>
      </p:sp>
      <p:sp>
        <p:nvSpPr>
          <p:cNvPr id="3" name="Content Placeholder 2">
            <a:extLst>
              <a:ext uri="{FF2B5EF4-FFF2-40B4-BE49-F238E27FC236}">
                <a16:creationId xmlns:a16="http://schemas.microsoft.com/office/drawing/2014/main" id="{C633A5BC-5644-86FA-BFA8-B4690F735F09}"/>
              </a:ext>
            </a:extLst>
          </p:cNvPr>
          <p:cNvSpPr>
            <a:spLocks noGrp="1"/>
          </p:cNvSpPr>
          <p:nvPr>
            <p:ph idx="1"/>
          </p:nvPr>
        </p:nvSpPr>
        <p:spPr/>
        <p:txBody>
          <a:bodyPr/>
          <a:lstStyle/>
          <a:p>
            <a:r>
              <a:rPr lang="en-US" dirty="0"/>
              <a:t>Annotation</a:t>
            </a:r>
          </a:p>
        </p:txBody>
      </p:sp>
      <p:pic>
        <p:nvPicPr>
          <p:cNvPr id="4" name="Picture 3">
            <a:extLst>
              <a:ext uri="{FF2B5EF4-FFF2-40B4-BE49-F238E27FC236}">
                <a16:creationId xmlns:a16="http://schemas.microsoft.com/office/drawing/2014/main" id="{865616C2-90F1-3A7F-78CD-2DCE2B7D8006}"/>
              </a:ext>
            </a:extLst>
          </p:cNvPr>
          <p:cNvPicPr>
            <a:picLocks noChangeAspect="1"/>
          </p:cNvPicPr>
          <p:nvPr/>
        </p:nvPicPr>
        <p:blipFill>
          <a:blip r:embed="rId2"/>
          <a:stretch>
            <a:fillRect/>
          </a:stretch>
        </p:blipFill>
        <p:spPr>
          <a:xfrm>
            <a:off x="2436313" y="1761535"/>
            <a:ext cx="9438887" cy="1906225"/>
          </a:xfrm>
          <a:prstGeom prst="rect">
            <a:avLst/>
          </a:prstGeom>
        </p:spPr>
      </p:pic>
    </p:spTree>
    <p:extLst>
      <p:ext uri="{BB962C8B-B14F-4D97-AF65-F5344CB8AC3E}">
        <p14:creationId xmlns:p14="http://schemas.microsoft.com/office/powerpoint/2010/main" val="455873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5C34-AC63-025D-DE95-6AF42F2AC29B}"/>
              </a:ext>
            </a:extLst>
          </p:cNvPr>
          <p:cNvSpPr>
            <a:spLocks noGrp="1"/>
          </p:cNvSpPr>
          <p:nvPr>
            <p:ph type="title"/>
          </p:nvPr>
        </p:nvSpPr>
        <p:spPr>
          <a:xfrm>
            <a:off x="762000" y="361517"/>
            <a:ext cx="5791199" cy="1401183"/>
          </a:xfrm>
        </p:spPr>
        <p:txBody>
          <a:bodyPr anchor="t">
            <a:normAutofit/>
          </a:bodyPr>
          <a:lstStyle/>
          <a:p>
            <a:r>
              <a:rPr lang="en-US" sz="4800" dirty="0"/>
              <a:t>Goal</a:t>
            </a:r>
          </a:p>
        </p:txBody>
      </p:sp>
      <p:sp>
        <p:nvSpPr>
          <p:cNvPr id="3" name="Content Placeholder 2">
            <a:extLst>
              <a:ext uri="{FF2B5EF4-FFF2-40B4-BE49-F238E27FC236}">
                <a16:creationId xmlns:a16="http://schemas.microsoft.com/office/drawing/2014/main" id="{18990F13-CD49-3F38-FB9D-497B1691BDC1}"/>
              </a:ext>
            </a:extLst>
          </p:cNvPr>
          <p:cNvSpPr>
            <a:spLocks noGrp="1"/>
          </p:cNvSpPr>
          <p:nvPr>
            <p:ph idx="1"/>
          </p:nvPr>
        </p:nvSpPr>
        <p:spPr>
          <a:xfrm>
            <a:off x="644012" y="1624874"/>
            <a:ext cx="5791199" cy="3602935"/>
          </a:xfrm>
        </p:spPr>
        <p:txBody>
          <a:bodyPr>
            <a:normAutofit/>
          </a:bodyPr>
          <a:lstStyle/>
          <a:p>
            <a:pPr marL="514350" indent="-514350">
              <a:buAutoNum type="arabicPeriod"/>
            </a:pPr>
            <a:r>
              <a:rPr lang="en-US" sz="2000" b="0" dirty="0"/>
              <a:t>Find connector protein sequence</a:t>
            </a:r>
          </a:p>
          <a:p>
            <a:pPr marL="514350" indent="-514350">
              <a:buAutoNum type="arabicPeriod"/>
            </a:pPr>
            <a:r>
              <a:rPr lang="en-US" sz="2000" b="0" dirty="0"/>
              <a:t>Simulate sequences</a:t>
            </a:r>
          </a:p>
          <a:p>
            <a:r>
              <a:rPr lang="en-US" sz="2000" b="0" dirty="0"/>
              <a:t>Improve understanding of the general connector protein structure</a:t>
            </a:r>
          </a:p>
          <a:p>
            <a:r>
              <a:rPr lang="en-US" sz="2000" b="0"/>
              <a:t>Eventual goal</a:t>
            </a:r>
            <a:r>
              <a:rPr lang="en-US" sz="2000" b="0" dirty="0"/>
              <a:t>: We want to simulate the structure of an entire virus</a:t>
            </a:r>
          </a:p>
        </p:txBody>
      </p:sp>
      <p:pic>
        <p:nvPicPr>
          <p:cNvPr id="5" name="Picture 4">
            <a:extLst>
              <a:ext uri="{FF2B5EF4-FFF2-40B4-BE49-F238E27FC236}">
                <a16:creationId xmlns:a16="http://schemas.microsoft.com/office/drawing/2014/main" id="{D56F9595-2239-F832-E05C-B015702E9ED7}"/>
              </a:ext>
            </a:extLst>
          </p:cNvPr>
          <p:cNvPicPr>
            <a:picLocks noChangeAspect="1"/>
          </p:cNvPicPr>
          <p:nvPr/>
        </p:nvPicPr>
        <p:blipFill>
          <a:blip r:embed="rId2"/>
          <a:stretch>
            <a:fillRect/>
          </a:stretch>
        </p:blipFill>
        <p:spPr>
          <a:xfrm>
            <a:off x="7315200" y="244526"/>
            <a:ext cx="4114800" cy="6610124"/>
          </a:xfrm>
          <a:prstGeom prst="rect">
            <a:avLst/>
          </a:prstGeom>
        </p:spPr>
      </p:pic>
    </p:spTree>
    <p:extLst>
      <p:ext uri="{BB962C8B-B14F-4D97-AF65-F5344CB8AC3E}">
        <p14:creationId xmlns:p14="http://schemas.microsoft.com/office/powerpoint/2010/main" val="1916386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E6A5-3AFB-464C-3DEC-FDC39F0AC912}"/>
              </a:ext>
            </a:extLst>
          </p:cNvPr>
          <p:cNvSpPr>
            <a:spLocks noGrp="1"/>
          </p:cNvSpPr>
          <p:nvPr>
            <p:ph type="title"/>
          </p:nvPr>
        </p:nvSpPr>
        <p:spPr/>
        <p:txBody>
          <a:bodyPr/>
          <a:lstStyle/>
          <a:p>
            <a:r>
              <a:rPr lang="en-US" dirty="0"/>
              <a:t>Query Seq. (</a:t>
            </a:r>
            <a:r>
              <a:rPr lang="en-US" dirty="0" err="1"/>
              <a:t>cont</a:t>
            </a:r>
            <a:r>
              <a:rPr lang="en-US" dirty="0"/>
              <a:t>)</a:t>
            </a:r>
          </a:p>
        </p:txBody>
      </p:sp>
      <p:sp>
        <p:nvSpPr>
          <p:cNvPr id="3" name="Content Placeholder 2">
            <a:extLst>
              <a:ext uri="{FF2B5EF4-FFF2-40B4-BE49-F238E27FC236}">
                <a16:creationId xmlns:a16="http://schemas.microsoft.com/office/drawing/2014/main" id="{BE31CA4D-1102-0856-5161-45A598A8B2D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046C8F4-CEE5-29B5-A452-6A1DB2692D75}"/>
              </a:ext>
            </a:extLst>
          </p:cNvPr>
          <p:cNvPicPr>
            <a:picLocks noChangeAspect="1"/>
          </p:cNvPicPr>
          <p:nvPr/>
        </p:nvPicPr>
        <p:blipFill>
          <a:blip r:embed="rId2"/>
          <a:stretch>
            <a:fillRect/>
          </a:stretch>
        </p:blipFill>
        <p:spPr>
          <a:xfrm>
            <a:off x="465548" y="1110955"/>
            <a:ext cx="10547892" cy="5747045"/>
          </a:xfrm>
          <a:prstGeom prst="rect">
            <a:avLst/>
          </a:prstGeom>
        </p:spPr>
      </p:pic>
    </p:spTree>
    <p:extLst>
      <p:ext uri="{BB962C8B-B14F-4D97-AF65-F5344CB8AC3E}">
        <p14:creationId xmlns:p14="http://schemas.microsoft.com/office/powerpoint/2010/main" val="695674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6399-86A9-5B36-F98E-FF78594D7A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8E4923-85FE-27EE-0FB7-F208098475D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BB4A51-D73B-3DD1-D187-A00C83E5B5DE}"/>
              </a:ext>
            </a:extLst>
          </p:cNvPr>
          <p:cNvPicPr>
            <a:picLocks noChangeAspect="1"/>
          </p:cNvPicPr>
          <p:nvPr/>
        </p:nvPicPr>
        <p:blipFill>
          <a:blip r:embed="rId2"/>
          <a:stretch>
            <a:fillRect/>
          </a:stretch>
        </p:blipFill>
        <p:spPr>
          <a:xfrm>
            <a:off x="322357" y="1266553"/>
            <a:ext cx="11538543" cy="5283472"/>
          </a:xfrm>
          <a:prstGeom prst="rect">
            <a:avLst/>
          </a:prstGeom>
        </p:spPr>
      </p:pic>
    </p:spTree>
    <p:extLst>
      <p:ext uri="{BB962C8B-B14F-4D97-AF65-F5344CB8AC3E}">
        <p14:creationId xmlns:p14="http://schemas.microsoft.com/office/powerpoint/2010/main" val="2827979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DD13-FF94-C40F-BEE7-545F0FE54AF8}"/>
              </a:ext>
            </a:extLst>
          </p:cNvPr>
          <p:cNvSpPr>
            <a:spLocks noGrp="1"/>
          </p:cNvSpPr>
          <p:nvPr>
            <p:ph type="title"/>
          </p:nvPr>
        </p:nvSpPr>
        <p:spPr/>
        <p:txBody>
          <a:bodyPr/>
          <a:lstStyle/>
          <a:p>
            <a:r>
              <a:rPr lang="en-US" dirty="0"/>
              <a:t>Ideas for how to find the rest of the connector sequences</a:t>
            </a:r>
          </a:p>
        </p:txBody>
      </p:sp>
      <p:sp>
        <p:nvSpPr>
          <p:cNvPr id="3" name="Content Placeholder 2">
            <a:extLst>
              <a:ext uri="{FF2B5EF4-FFF2-40B4-BE49-F238E27FC236}">
                <a16:creationId xmlns:a16="http://schemas.microsoft.com/office/drawing/2014/main" id="{775B195F-A309-48A4-249D-F5C6725AE999}"/>
              </a:ext>
            </a:extLst>
          </p:cNvPr>
          <p:cNvSpPr>
            <a:spLocks noGrp="1"/>
          </p:cNvSpPr>
          <p:nvPr>
            <p:ph idx="1"/>
          </p:nvPr>
        </p:nvSpPr>
        <p:spPr/>
        <p:txBody>
          <a:bodyPr/>
          <a:lstStyle/>
          <a:p>
            <a:pPr marL="1200150" lvl="3" indent="-285750">
              <a:buFont typeface="Arial" panose="020B0604020202020204" pitchFamily="34" charset="0"/>
              <a:buChar char="•"/>
            </a:pPr>
            <a:endParaRPr lang="en-US" dirty="0"/>
          </a:p>
          <a:p>
            <a:pPr marL="285750" lvl="3" indent="-285750">
              <a:buFont typeface="Arial" panose="020B0604020202020204" pitchFamily="34" charset="0"/>
              <a:buChar char="•"/>
            </a:pPr>
            <a:endParaRPr lang="en-US" dirty="0"/>
          </a:p>
          <a:p>
            <a:pPr marL="285750" lvl="3"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2C293263-93B9-E3E3-31E3-77BC201ABE1D}"/>
              </a:ext>
            </a:extLst>
          </p:cNvPr>
          <p:cNvSpPr txBox="1"/>
          <p:nvPr/>
        </p:nvSpPr>
        <p:spPr>
          <a:xfrm>
            <a:off x="639412" y="1639615"/>
            <a:ext cx="9576304" cy="3773725"/>
          </a:xfrm>
          <a:prstGeom prst="rect">
            <a:avLst/>
          </a:prstGeom>
          <a:noFill/>
        </p:spPr>
        <p:txBody>
          <a:bodyPr wrap="square" rtlCol="0">
            <a:spAutoFit/>
          </a:bodyPr>
          <a:lstStyle/>
          <a:p>
            <a:pPr marL="285750" lvl="1" indent="-285750">
              <a:lnSpc>
                <a:spcPct val="150000"/>
              </a:lnSpc>
              <a:buFont typeface="Arial" panose="020B0604020202020204" pitchFamily="34" charset="0"/>
              <a:buChar char="•"/>
            </a:pPr>
            <a:r>
              <a:rPr lang="en-US" dirty="0"/>
              <a:t>ML Programs for Protein Annotation:</a:t>
            </a:r>
          </a:p>
          <a:p>
            <a:pPr marL="742950" lvl="4" indent="-285750">
              <a:lnSpc>
                <a:spcPct val="150000"/>
              </a:lnSpc>
              <a:buFont typeface="Arial" panose="020B0604020202020204" pitchFamily="34" charset="0"/>
              <a:buChar char="•"/>
            </a:pPr>
            <a:r>
              <a:rPr lang="en-US" dirty="0">
                <a:hlinkClick r:id="rId2"/>
              </a:rPr>
              <a:t>http://phanns.com/</a:t>
            </a:r>
            <a:r>
              <a:rPr lang="en-US" dirty="0"/>
              <a:t> </a:t>
            </a:r>
          </a:p>
          <a:p>
            <a:pPr marL="1200150" lvl="6" indent="-285750">
              <a:lnSpc>
                <a:spcPct val="150000"/>
              </a:lnSpc>
              <a:buFont typeface="Arial" panose="020B0604020202020204" pitchFamily="34" charset="0"/>
              <a:buChar char="•"/>
            </a:pPr>
            <a:r>
              <a:rPr lang="en-US" dirty="0"/>
              <a:t>Doesn’t work? Problem with FASTA headers</a:t>
            </a:r>
          </a:p>
          <a:p>
            <a:pPr marL="742950" lvl="4" indent="-285750">
              <a:lnSpc>
                <a:spcPct val="150000"/>
              </a:lnSpc>
              <a:buFont typeface="Arial" panose="020B0604020202020204" pitchFamily="34" charset="0"/>
              <a:buChar char="•"/>
            </a:pPr>
            <a:r>
              <a:rPr lang="en-US" dirty="0">
                <a:hlinkClick r:id="rId3"/>
              </a:rPr>
              <a:t>http://prodata.swmed.edu/MESSA/MESSA.cgi</a:t>
            </a:r>
            <a:r>
              <a:rPr lang="en-US" dirty="0"/>
              <a:t> </a:t>
            </a:r>
          </a:p>
          <a:p>
            <a:pPr marL="1200150" lvl="6" indent="-285750">
              <a:lnSpc>
                <a:spcPct val="150000"/>
              </a:lnSpc>
              <a:buFont typeface="Arial" panose="020B0604020202020204" pitchFamily="34" charset="0"/>
              <a:buChar char="•"/>
            </a:pPr>
            <a:r>
              <a:rPr lang="en-US" dirty="0"/>
              <a:t>Need query organism?</a:t>
            </a:r>
          </a:p>
          <a:p>
            <a:pPr marL="285750" lvl="4" indent="-285750">
              <a:lnSpc>
                <a:spcPct val="150000"/>
              </a:lnSpc>
              <a:buFont typeface="Arial" panose="020B0604020202020204" pitchFamily="34" charset="0"/>
              <a:buChar char="•"/>
            </a:pPr>
            <a:r>
              <a:rPr lang="en-US" dirty="0"/>
              <a:t>Looking at protein structure</a:t>
            </a:r>
          </a:p>
          <a:p>
            <a:pPr marL="285750" lvl="4" indent="-285750">
              <a:lnSpc>
                <a:spcPct val="150000"/>
              </a:lnSpc>
              <a:buFont typeface="Arial" panose="020B0604020202020204" pitchFamily="34" charset="0"/>
              <a:buChar char="•"/>
            </a:pPr>
            <a:endParaRPr lang="en-US" dirty="0"/>
          </a:p>
          <a:p>
            <a:pPr marL="742950" lvl="5" indent="-285750">
              <a:lnSpc>
                <a:spcPct val="150000"/>
              </a:lnSpc>
              <a:buFont typeface="Arial" panose="020B0604020202020204" pitchFamily="34" charset="0"/>
              <a:buChar char="•"/>
            </a:pPr>
            <a:endParaRPr lang="en-US" dirty="0"/>
          </a:p>
          <a:p>
            <a:pPr>
              <a:lnSpc>
                <a:spcPct val="150000"/>
              </a:lnSpc>
            </a:pPr>
            <a:endParaRPr lang="en-US" dirty="0"/>
          </a:p>
        </p:txBody>
      </p:sp>
    </p:spTree>
    <p:extLst>
      <p:ext uri="{BB962C8B-B14F-4D97-AF65-F5344CB8AC3E}">
        <p14:creationId xmlns:p14="http://schemas.microsoft.com/office/powerpoint/2010/main" val="2951596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34C2-CD44-E3E9-8D45-A58E2040D162}"/>
              </a:ext>
            </a:extLst>
          </p:cNvPr>
          <p:cNvSpPr>
            <a:spLocks noGrp="1"/>
          </p:cNvSpPr>
          <p:nvPr>
            <p:ph type="title"/>
          </p:nvPr>
        </p:nvSpPr>
        <p:spPr/>
        <p:txBody>
          <a:bodyPr/>
          <a:lstStyle/>
          <a:p>
            <a:r>
              <a:rPr lang="en-US" dirty="0"/>
              <a:t>Viral Protein Homology</a:t>
            </a:r>
          </a:p>
        </p:txBody>
      </p:sp>
      <p:sp>
        <p:nvSpPr>
          <p:cNvPr id="3" name="Content Placeholder 2">
            <a:extLst>
              <a:ext uri="{FF2B5EF4-FFF2-40B4-BE49-F238E27FC236}">
                <a16:creationId xmlns:a16="http://schemas.microsoft.com/office/drawing/2014/main" id="{E6E01699-EB20-C63D-8EA0-C7C3FF87F12A}"/>
              </a:ext>
            </a:extLst>
          </p:cNvPr>
          <p:cNvSpPr>
            <a:spLocks noGrp="1"/>
          </p:cNvSpPr>
          <p:nvPr>
            <p:ph idx="1"/>
          </p:nvPr>
        </p:nvSpPr>
        <p:spPr/>
        <p:txBody>
          <a:bodyPr>
            <a:noAutofit/>
          </a:bodyPr>
          <a:lstStyle/>
          <a:p>
            <a:pPr marL="342900" indent="-342900">
              <a:buFont typeface="Arial" panose="020B0604020202020204" pitchFamily="34" charset="0"/>
              <a:buChar char="•"/>
            </a:pPr>
            <a:r>
              <a:rPr lang="en-US" sz="2000" b="0" dirty="0"/>
              <a:t>Connector protein sequences aren’t similar because the phages evolved the protein independently </a:t>
            </a:r>
          </a:p>
          <a:p>
            <a:pPr marL="342900" indent="-342900">
              <a:buFont typeface="Arial" panose="020B0604020202020204" pitchFamily="34" charset="0"/>
              <a:buChar char="•"/>
            </a:pPr>
            <a:r>
              <a:rPr lang="en-US" sz="2000" b="0" dirty="0"/>
              <a:t>Common methods of annotating proteins:</a:t>
            </a:r>
          </a:p>
          <a:p>
            <a:r>
              <a:rPr lang="en-US" sz="2000" b="0" dirty="0"/>
              <a:t>	- Structural: modelling and comparing</a:t>
            </a:r>
          </a:p>
          <a:p>
            <a:pPr marL="342900" lvl="4" indent="-342900"/>
            <a:r>
              <a:rPr lang="en-US" sz="2000" dirty="0"/>
              <a:t>		- Sequence: comparing sequence to database</a:t>
            </a:r>
          </a:p>
          <a:p>
            <a:pPr marL="342900" indent="-342900">
              <a:buFont typeface="Arial" panose="020B0604020202020204" pitchFamily="34" charset="0"/>
              <a:buChar char="•"/>
            </a:pPr>
            <a:r>
              <a:rPr lang="en-US" sz="2000" b="0" dirty="0"/>
              <a:t>Homology = sequence related because of common ancestor</a:t>
            </a:r>
          </a:p>
          <a:p>
            <a:pPr marL="342900" indent="-342900">
              <a:buFont typeface="Arial" panose="020B0604020202020204" pitchFamily="34" charset="0"/>
              <a:buChar char="•"/>
            </a:pPr>
            <a:r>
              <a:rPr lang="en-US" sz="2000" b="0" dirty="0"/>
              <a:t>Similarity = degree of likeness between sequences</a:t>
            </a:r>
          </a:p>
          <a:p>
            <a:pPr marL="3429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950701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74AB1-61FE-9B6E-A404-85F626FA1231}"/>
              </a:ext>
            </a:extLst>
          </p:cNvPr>
          <p:cNvSpPr>
            <a:spLocks noGrp="1"/>
          </p:cNvSpPr>
          <p:nvPr>
            <p:ph idx="1"/>
          </p:nvPr>
        </p:nvSpPr>
        <p:spPr>
          <a:xfrm>
            <a:off x="838200" y="445394"/>
            <a:ext cx="10515600" cy="4351338"/>
          </a:xfrm>
        </p:spPr>
        <p:txBody>
          <a:bodyPr/>
          <a:lstStyle/>
          <a:p>
            <a:r>
              <a:rPr lang="en-US" sz="1800" dirty="0"/>
              <a:t>BUT the genomic organization (order of genes) and structure is similar </a:t>
            </a:r>
          </a:p>
          <a:p>
            <a:endParaRPr lang="en-US" dirty="0"/>
          </a:p>
        </p:txBody>
      </p:sp>
      <p:pic>
        <p:nvPicPr>
          <p:cNvPr id="7" name="Picture 6">
            <a:extLst>
              <a:ext uri="{FF2B5EF4-FFF2-40B4-BE49-F238E27FC236}">
                <a16:creationId xmlns:a16="http://schemas.microsoft.com/office/drawing/2014/main" id="{3AC76EF8-B91C-094D-0CF6-3B915C8A5B52}"/>
              </a:ext>
            </a:extLst>
          </p:cNvPr>
          <p:cNvPicPr>
            <a:picLocks noChangeAspect="1"/>
          </p:cNvPicPr>
          <p:nvPr/>
        </p:nvPicPr>
        <p:blipFill>
          <a:blip r:embed="rId2"/>
          <a:stretch>
            <a:fillRect/>
          </a:stretch>
        </p:blipFill>
        <p:spPr>
          <a:xfrm>
            <a:off x="1067737" y="1494505"/>
            <a:ext cx="10056525" cy="5132762"/>
          </a:xfrm>
          <a:prstGeom prst="rect">
            <a:avLst/>
          </a:prstGeom>
        </p:spPr>
      </p:pic>
    </p:spTree>
    <p:extLst>
      <p:ext uri="{BB962C8B-B14F-4D97-AF65-F5344CB8AC3E}">
        <p14:creationId xmlns:p14="http://schemas.microsoft.com/office/powerpoint/2010/main" val="4167178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5E1EB-654D-C6B9-B68B-D3B31F3BC575}"/>
              </a:ext>
            </a:extLst>
          </p:cNvPr>
          <p:cNvSpPr>
            <a:spLocks noGrp="1"/>
          </p:cNvSpPr>
          <p:nvPr>
            <p:ph type="title"/>
          </p:nvPr>
        </p:nvSpPr>
        <p:spPr/>
        <p:txBody>
          <a:bodyPr/>
          <a:lstStyle/>
          <a:p>
            <a:r>
              <a:rPr lang="en-US"/>
              <a:t>Genome Structure Example</a:t>
            </a:r>
            <a:endParaRPr lang="en-US" dirty="0"/>
          </a:p>
        </p:txBody>
      </p:sp>
      <p:pic>
        <p:nvPicPr>
          <p:cNvPr id="5" name="Picture 4">
            <a:extLst>
              <a:ext uri="{FF2B5EF4-FFF2-40B4-BE49-F238E27FC236}">
                <a16:creationId xmlns:a16="http://schemas.microsoft.com/office/drawing/2014/main" id="{EDF4E37D-4F01-2F31-0BCF-F4FD2D3E8265}"/>
              </a:ext>
            </a:extLst>
          </p:cNvPr>
          <p:cNvPicPr>
            <a:picLocks noChangeAspect="1"/>
          </p:cNvPicPr>
          <p:nvPr/>
        </p:nvPicPr>
        <p:blipFill>
          <a:blip r:embed="rId2"/>
          <a:stretch>
            <a:fillRect/>
          </a:stretch>
        </p:blipFill>
        <p:spPr>
          <a:xfrm>
            <a:off x="838200" y="2057264"/>
            <a:ext cx="10236802" cy="4071756"/>
          </a:xfrm>
          <a:prstGeom prst="rect">
            <a:avLst/>
          </a:prstGeom>
        </p:spPr>
      </p:pic>
    </p:spTree>
    <p:extLst>
      <p:ext uri="{BB962C8B-B14F-4D97-AF65-F5344CB8AC3E}">
        <p14:creationId xmlns:p14="http://schemas.microsoft.com/office/powerpoint/2010/main" val="4086564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FC316-0929-E10E-0023-F24BDDB8FFEE}"/>
              </a:ext>
            </a:extLst>
          </p:cNvPr>
          <p:cNvSpPr>
            <a:spLocks noGrp="1"/>
          </p:cNvSpPr>
          <p:nvPr>
            <p:ph type="title"/>
          </p:nvPr>
        </p:nvSpPr>
        <p:spPr/>
        <p:txBody>
          <a:bodyPr/>
          <a:lstStyle/>
          <a:p>
            <a:r>
              <a:rPr lang="en-US" dirty="0"/>
              <a:t>Data</a:t>
            </a:r>
          </a:p>
        </p:txBody>
      </p:sp>
      <p:pic>
        <p:nvPicPr>
          <p:cNvPr id="5" name="Content Placeholder 4">
            <a:extLst>
              <a:ext uri="{FF2B5EF4-FFF2-40B4-BE49-F238E27FC236}">
                <a16:creationId xmlns:a16="http://schemas.microsoft.com/office/drawing/2014/main" id="{5862D9E7-E5F2-8680-8161-9787AAC60767}"/>
              </a:ext>
            </a:extLst>
          </p:cNvPr>
          <p:cNvPicPr>
            <a:picLocks noGrp="1" noChangeAspect="1"/>
          </p:cNvPicPr>
          <p:nvPr>
            <p:ph idx="1"/>
          </p:nvPr>
        </p:nvPicPr>
        <p:blipFill>
          <a:blip r:embed="rId2"/>
          <a:stretch>
            <a:fillRect/>
          </a:stretch>
        </p:blipFill>
        <p:spPr>
          <a:xfrm>
            <a:off x="3016157" y="454439"/>
            <a:ext cx="7924794" cy="3420251"/>
          </a:xfrm>
        </p:spPr>
      </p:pic>
      <p:sp>
        <p:nvSpPr>
          <p:cNvPr id="8" name="Content Placeholder 2">
            <a:extLst>
              <a:ext uri="{FF2B5EF4-FFF2-40B4-BE49-F238E27FC236}">
                <a16:creationId xmlns:a16="http://schemas.microsoft.com/office/drawing/2014/main" id="{C70B534E-ABC8-38B8-D228-BEA65360CF51}"/>
              </a:ext>
            </a:extLst>
          </p:cNvPr>
          <p:cNvSpPr txBox="1">
            <a:spLocks/>
          </p:cNvSpPr>
          <p:nvPr/>
        </p:nvSpPr>
        <p:spPr>
          <a:xfrm>
            <a:off x="743812" y="4022537"/>
            <a:ext cx="10515600" cy="24696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Paper analyzed bacteriophages found in the human gut microbiome</a:t>
            </a:r>
          </a:p>
          <a:p>
            <a:r>
              <a:rPr lang="en-US" dirty="0"/>
              <a:t>189,680 viral genomes</a:t>
            </a:r>
          </a:p>
          <a:p>
            <a:r>
              <a:rPr lang="en-US" dirty="0"/>
              <a:t>Found many NEW species</a:t>
            </a:r>
          </a:p>
          <a:p>
            <a:r>
              <a:rPr lang="en-US" dirty="0"/>
              <a:t>Made a catalogue of viral protein clusters and annotated using HMMER (HMM searches against protein family databases)</a:t>
            </a:r>
          </a:p>
          <a:p>
            <a:endParaRPr lang="en-US" dirty="0"/>
          </a:p>
        </p:txBody>
      </p:sp>
    </p:spTree>
    <p:extLst>
      <p:ext uri="{BB962C8B-B14F-4D97-AF65-F5344CB8AC3E}">
        <p14:creationId xmlns:p14="http://schemas.microsoft.com/office/powerpoint/2010/main" val="3057284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AD5D-173F-0EAD-0554-43C04BA77E68}"/>
              </a:ext>
            </a:extLst>
          </p:cNvPr>
          <p:cNvSpPr>
            <a:spLocks noGrp="1"/>
          </p:cNvSpPr>
          <p:nvPr>
            <p:ph type="title"/>
          </p:nvPr>
        </p:nvSpPr>
        <p:spPr/>
        <p:txBody>
          <a:bodyPr/>
          <a:lstStyle/>
          <a:p>
            <a:r>
              <a:rPr lang="en-US" dirty="0"/>
              <a:t>Metadata</a:t>
            </a:r>
          </a:p>
        </p:txBody>
      </p:sp>
      <p:sp>
        <p:nvSpPr>
          <p:cNvPr id="3" name="Content Placeholder 2">
            <a:extLst>
              <a:ext uri="{FF2B5EF4-FFF2-40B4-BE49-F238E27FC236}">
                <a16:creationId xmlns:a16="http://schemas.microsoft.com/office/drawing/2014/main" id="{AF06D6EB-D96C-3DAE-2412-1608FAD999BC}"/>
              </a:ext>
            </a:extLst>
          </p:cNvPr>
          <p:cNvSpPr>
            <a:spLocks noGrp="1"/>
          </p:cNvSpPr>
          <p:nvPr>
            <p:ph idx="1"/>
          </p:nvPr>
        </p:nvSpPr>
        <p:spPr>
          <a:xfrm>
            <a:off x="523568" y="1165694"/>
            <a:ext cx="11599606" cy="3155719"/>
          </a:xfrm>
        </p:spPr>
        <p:txBody>
          <a:bodyPr>
            <a:noAutofit/>
          </a:bodyPr>
          <a:lstStyle/>
          <a:p>
            <a:pPr>
              <a:lnSpc>
                <a:spcPct val="100000"/>
              </a:lnSpc>
            </a:pPr>
            <a:r>
              <a:rPr lang="en-US" sz="1200" dirty="0" err="1"/>
              <a:t>mgv_contig_info.tsv</a:t>
            </a:r>
            <a:endParaRPr lang="en-US" sz="1200" dirty="0"/>
          </a:p>
          <a:p>
            <a:pPr marL="171450" indent="-171450">
              <a:lnSpc>
                <a:spcPct val="100000"/>
              </a:lnSpc>
              <a:buFont typeface="Arial" panose="020B0604020202020204" pitchFamily="34" charset="0"/>
              <a:buChar char="•"/>
            </a:pPr>
            <a:r>
              <a:rPr lang="en-US" sz="1200" b="0" dirty="0"/>
              <a:t>Metadata for the 189,680 viral genomes. Fields include:</a:t>
            </a:r>
          </a:p>
          <a:p>
            <a:pPr marL="171450" indent="-171450">
              <a:lnSpc>
                <a:spcPct val="100000"/>
              </a:lnSpc>
              <a:buFont typeface="Arial" panose="020B0604020202020204" pitchFamily="34" charset="0"/>
              <a:buChar char="•"/>
            </a:pPr>
            <a:r>
              <a:rPr lang="en-US" sz="1200" b="0" dirty="0" err="1"/>
              <a:t>votu_id</a:t>
            </a:r>
            <a:r>
              <a:rPr lang="en-US" sz="1200" b="0" dirty="0"/>
              <a:t>: indicate the species-level viral OTU the genome belongs to</a:t>
            </a:r>
          </a:p>
          <a:p>
            <a:pPr marL="171450" indent="-171450">
              <a:lnSpc>
                <a:spcPct val="100000"/>
              </a:lnSpc>
              <a:buFont typeface="Arial" panose="020B0604020202020204" pitchFamily="34" charset="0"/>
              <a:buChar char="•"/>
            </a:pPr>
            <a:r>
              <a:rPr lang="en-US" sz="1200" b="0" dirty="0" err="1"/>
              <a:t>checkv_quality</a:t>
            </a:r>
            <a:r>
              <a:rPr lang="en-US" sz="1200" b="0" dirty="0"/>
              <a:t>: medium quality (50-90% complete), high quality (&gt;90% complete), complete (closed genome)</a:t>
            </a:r>
          </a:p>
          <a:p>
            <a:pPr marL="171450" indent="-171450">
              <a:lnSpc>
                <a:spcPct val="100000"/>
              </a:lnSpc>
              <a:buFont typeface="Arial" panose="020B0604020202020204" pitchFamily="34" charset="0"/>
              <a:buChar char="•"/>
            </a:pPr>
            <a:r>
              <a:rPr lang="en-US" sz="1200" b="0" dirty="0"/>
              <a:t>prophage: </a:t>
            </a:r>
            <a:r>
              <a:rPr lang="en-US" sz="1200" b="0" dirty="0" err="1"/>
              <a:t>wheter</a:t>
            </a:r>
            <a:r>
              <a:rPr lang="en-US" sz="1200" b="0" dirty="0"/>
              <a:t> or not the contig was flanked by DNA from the host (these regions were removed)</a:t>
            </a:r>
          </a:p>
          <a:p>
            <a:pPr marL="171450" indent="-171450">
              <a:lnSpc>
                <a:spcPct val="100000"/>
              </a:lnSpc>
              <a:buFont typeface="Arial" panose="020B0604020202020204" pitchFamily="34" charset="0"/>
              <a:buChar char="•"/>
            </a:pPr>
            <a:r>
              <a:rPr lang="en-US" sz="1200" b="0" dirty="0" err="1"/>
              <a:t>temperate_score</a:t>
            </a:r>
            <a:r>
              <a:rPr lang="en-US" sz="1200" b="0" dirty="0"/>
              <a:t>: BACPHLIP output indicating the probability the virus lives a temperate lifestyle</a:t>
            </a:r>
          </a:p>
          <a:p>
            <a:pPr marL="171450" indent="-171450">
              <a:lnSpc>
                <a:spcPct val="100000"/>
              </a:lnSpc>
              <a:buFont typeface="Arial" panose="020B0604020202020204" pitchFamily="34" charset="0"/>
              <a:buChar char="•"/>
            </a:pPr>
            <a:r>
              <a:rPr lang="en-US" sz="1200" b="0" dirty="0" err="1"/>
              <a:t>virulent_score</a:t>
            </a:r>
            <a:r>
              <a:rPr lang="en-US" sz="1200" b="0" dirty="0"/>
              <a:t>: BACPHLIP output indicating the probability the virus lives a virulent lifestyle</a:t>
            </a:r>
          </a:p>
          <a:p>
            <a:pPr marL="171450" indent="-171450">
              <a:lnSpc>
                <a:spcPct val="100000"/>
              </a:lnSpc>
              <a:buFont typeface="Arial" panose="020B0604020202020204" pitchFamily="34" charset="0"/>
              <a:buChar char="•"/>
            </a:pPr>
            <a:r>
              <a:rPr lang="en-US" sz="1200" b="0" dirty="0"/>
              <a:t>completeness: </a:t>
            </a:r>
            <a:r>
              <a:rPr lang="en-US" sz="1200" b="0" dirty="0" err="1"/>
              <a:t>CheckV</a:t>
            </a:r>
            <a:r>
              <a:rPr lang="en-US" sz="1200" b="0" dirty="0"/>
              <a:t> estimated completeness</a:t>
            </a:r>
          </a:p>
          <a:p>
            <a:pPr marL="171450" indent="-171450">
              <a:lnSpc>
                <a:spcPct val="100000"/>
              </a:lnSpc>
              <a:buFont typeface="Arial" panose="020B0604020202020204" pitchFamily="34" charset="0"/>
              <a:buChar char="•"/>
            </a:pPr>
            <a:r>
              <a:rPr lang="en-US" sz="1200" b="0" dirty="0" err="1"/>
              <a:t>gc</a:t>
            </a:r>
            <a:r>
              <a:rPr lang="en-US" sz="1200" b="0" dirty="0"/>
              <a:t>: GC content</a:t>
            </a:r>
          </a:p>
          <a:p>
            <a:pPr marL="171450" indent="-171450">
              <a:lnSpc>
                <a:spcPct val="100000"/>
              </a:lnSpc>
              <a:buFont typeface="Arial" panose="020B0604020202020204" pitchFamily="34" charset="0"/>
              <a:buChar char="•"/>
            </a:pPr>
            <a:r>
              <a:rPr lang="en-US" sz="1200" b="0" dirty="0" err="1"/>
              <a:t>stop_codon_readthrough</a:t>
            </a:r>
            <a:r>
              <a:rPr lang="en-US" sz="1200" b="0" dirty="0"/>
              <a:t>: indicates whether the virus is predicted to read through a particular stop codon</a:t>
            </a:r>
          </a:p>
          <a:p>
            <a:pPr marL="171450" indent="-171450">
              <a:lnSpc>
                <a:spcPct val="100000"/>
              </a:lnSpc>
              <a:buFont typeface="Arial" panose="020B0604020202020204" pitchFamily="34" charset="0"/>
              <a:buChar char="•"/>
            </a:pPr>
            <a:r>
              <a:rPr lang="en-US" sz="1200" b="0" dirty="0" err="1"/>
              <a:t>baltimore</a:t>
            </a:r>
            <a:r>
              <a:rPr lang="en-US" sz="1200" b="0" dirty="0"/>
              <a:t>: </a:t>
            </a:r>
            <a:r>
              <a:rPr lang="en-US" sz="1200" b="0" dirty="0" err="1"/>
              <a:t>baltimore</a:t>
            </a:r>
            <a:r>
              <a:rPr lang="en-US" sz="1200" b="0" dirty="0"/>
              <a:t> classification</a:t>
            </a:r>
          </a:p>
          <a:p>
            <a:pPr marL="171450" indent="-171450">
              <a:lnSpc>
                <a:spcPct val="100000"/>
              </a:lnSpc>
              <a:buFont typeface="Arial" panose="020B0604020202020204" pitchFamily="34" charset="0"/>
              <a:buChar char="•"/>
            </a:pPr>
            <a:r>
              <a:rPr lang="en-US" sz="1200" b="0" dirty="0" err="1"/>
              <a:t>ictv_order</a:t>
            </a:r>
            <a:r>
              <a:rPr lang="en-US" sz="1200" b="0" dirty="0"/>
              <a:t>, </a:t>
            </a:r>
            <a:r>
              <a:rPr lang="en-US" sz="1200" b="0" dirty="0" err="1"/>
              <a:t>ictv_family</a:t>
            </a:r>
            <a:r>
              <a:rPr lang="en-US" sz="1200" b="0" dirty="0"/>
              <a:t>, </a:t>
            </a:r>
            <a:r>
              <a:rPr lang="en-US" sz="1200" b="0" dirty="0" err="1"/>
              <a:t>ictv_genus</a:t>
            </a:r>
            <a:r>
              <a:rPr lang="en-US" sz="1200" b="0" dirty="0"/>
              <a:t>: annotations based on the ICTV taxonomy</a:t>
            </a:r>
          </a:p>
          <a:p>
            <a:pPr marL="171450" indent="-171450">
              <a:lnSpc>
                <a:spcPct val="100000"/>
              </a:lnSpc>
              <a:buFont typeface="Arial" panose="020B0604020202020204" pitchFamily="34" charset="0"/>
              <a:buChar char="•"/>
            </a:pPr>
            <a:endParaRPr lang="en-US" sz="1200" dirty="0"/>
          </a:p>
        </p:txBody>
      </p:sp>
      <p:pic>
        <p:nvPicPr>
          <p:cNvPr id="5" name="Picture 4">
            <a:extLst>
              <a:ext uri="{FF2B5EF4-FFF2-40B4-BE49-F238E27FC236}">
                <a16:creationId xmlns:a16="http://schemas.microsoft.com/office/drawing/2014/main" id="{FF219070-D16E-EF1D-36A5-E3D812889702}"/>
              </a:ext>
            </a:extLst>
          </p:cNvPr>
          <p:cNvPicPr>
            <a:picLocks noChangeAspect="1"/>
          </p:cNvPicPr>
          <p:nvPr/>
        </p:nvPicPr>
        <p:blipFill>
          <a:blip r:embed="rId3"/>
          <a:stretch>
            <a:fillRect/>
          </a:stretch>
        </p:blipFill>
        <p:spPr>
          <a:xfrm>
            <a:off x="0" y="5654625"/>
            <a:ext cx="12309988" cy="937904"/>
          </a:xfrm>
          <a:prstGeom prst="rect">
            <a:avLst/>
          </a:prstGeom>
        </p:spPr>
      </p:pic>
    </p:spTree>
    <p:extLst>
      <p:ext uri="{BB962C8B-B14F-4D97-AF65-F5344CB8AC3E}">
        <p14:creationId xmlns:p14="http://schemas.microsoft.com/office/powerpoint/2010/main" val="1785361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C710-78B0-2662-F30C-04BF99FF9C91}"/>
              </a:ext>
            </a:extLst>
          </p:cNvPr>
          <p:cNvSpPr>
            <a:spLocks noGrp="1"/>
          </p:cNvSpPr>
          <p:nvPr>
            <p:ph type="title"/>
          </p:nvPr>
        </p:nvSpPr>
        <p:spPr/>
        <p:txBody>
          <a:bodyPr/>
          <a:lstStyle/>
          <a:p>
            <a:r>
              <a:rPr lang="en-US" dirty="0"/>
              <a:t>Data</a:t>
            </a:r>
          </a:p>
        </p:txBody>
      </p:sp>
      <p:pic>
        <p:nvPicPr>
          <p:cNvPr id="4" name="Picture 3">
            <a:extLst>
              <a:ext uri="{FF2B5EF4-FFF2-40B4-BE49-F238E27FC236}">
                <a16:creationId xmlns:a16="http://schemas.microsoft.com/office/drawing/2014/main" id="{AA782F85-1290-328F-1A4E-A8780C891F0B}"/>
              </a:ext>
            </a:extLst>
          </p:cNvPr>
          <p:cNvPicPr>
            <a:picLocks noChangeAspect="1"/>
          </p:cNvPicPr>
          <p:nvPr/>
        </p:nvPicPr>
        <p:blipFill>
          <a:blip r:embed="rId2"/>
          <a:stretch>
            <a:fillRect/>
          </a:stretch>
        </p:blipFill>
        <p:spPr>
          <a:xfrm>
            <a:off x="142695" y="1774489"/>
            <a:ext cx="11906609" cy="4607425"/>
          </a:xfrm>
          <a:prstGeom prst="rect">
            <a:avLst/>
          </a:prstGeom>
        </p:spPr>
      </p:pic>
    </p:spTree>
    <p:extLst>
      <p:ext uri="{BB962C8B-B14F-4D97-AF65-F5344CB8AC3E}">
        <p14:creationId xmlns:p14="http://schemas.microsoft.com/office/powerpoint/2010/main" val="1704961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C846-E907-9A7D-793D-EACC6A7E2BA9}"/>
              </a:ext>
            </a:extLst>
          </p:cNvPr>
          <p:cNvSpPr>
            <a:spLocks noGrp="1"/>
          </p:cNvSpPr>
          <p:nvPr>
            <p:ph type="title"/>
          </p:nvPr>
        </p:nvSpPr>
        <p:spPr/>
        <p:txBody>
          <a:bodyPr/>
          <a:lstStyle/>
          <a:p>
            <a:r>
              <a:rPr lang="en-US" dirty="0"/>
              <a:t>Data</a:t>
            </a:r>
          </a:p>
        </p:txBody>
      </p:sp>
      <p:sp>
        <p:nvSpPr>
          <p:cNvPr id="16" name="TextBox 15">
            <a:extLst>
              <a:ext uri="{FF2B5EF4-FFF2-40B4-BE49-F238E27FC236}">
                <a16:creationId xmlns:a16="http://schemas.microsoft.com/office/drawing/2014/main" id="{70D6A015-271A-E395-D57D-4FE66F673251}"/>
              </a:ext>
            </a:extLst>
          </p:cNvPr>
          <p:cNvSpPr txBox="1"/>
          <p:nvPr/>
        </p:nvSpPr>
        <p:spPr>
          <a:xfrm>
            <a:off x="175539" y="1597729"/>
            <a:ext cx="2362177" cy="36625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latin typeface="Meiryo UI" panose="020B0604030504040204" pitchFamily="34" charset="-128"/>
                <a:ea typeface="Meiryo UI" panose="020B0604030504040204" pitchFamily="34" charset="-128"/>
              </a:rPr>
              <a:t>Baltimore Classification: </a:t>
            </a:r>
          </a:p>
          <a:p>
            <a:pPr marL="285750" indent="-285750">
              <a:lnSpc>
                <a:spcPct val="150000"/>
              </a:lnSpc>
              <a:buFont typeface="Arial" panose="020B0604020202020204" pitchFamily="34" charset="0"/>
              <a:buChar char="•"/>
            </a:pPr>
            <a:r>
              <a:rPr lang="en-US" sz="1600" dirty="0">
                <a:latin typeface="Meiryo UI" panose="020B0604030504040204" pitchFamily="34" charset="-128"/>
                <a:ea typeface="Meiryo UI" panose="020B0604030504040204" pitchFamily="34" charset="-128"/>
              </a:rPr>
              <a:t>7 classes based on </a:t>
            </a:r>
            <a:r>
              <a:rPr lang="en-US" sz="1600" b="1" dirty="0">
                <a:latin typeface="Meiryo UI" panose="020B0604030504040204" pitchFamily="34" charset="-128"/>
                <a:ea typeface="Meiryo UI" panose="020B0604030504040204" pitchFamily="34" charset="-128"/>
              </a:rPr>
              <a:t>nucleic acid </a:t>
            </a:r>
            <a:r>
              <a:rPr lang="en-US" sz="1600" dirty="0">
                <a:latin typeface="Meiryo UI" panose="020B0604030504040204" pitchFamily="34" charset="-128"/>
                <a:ea typeface="Meiryo UI" panose="020B0604030504040204" pitchFamily="34" charset="-128"/>
              </a:rPr>
              <a:t>(DNA / RNA), </a:t>
            </a:r>
            <a:r>
              <a:rPr lang="en-US" sz="1600" b="1" dirty="0" err="1">
                <a:latin typeface="Meiryo UI" panose="020B0604030504040204" pitchFamily="34" charset="-128"/>
                <a:ea typeface="Meiryo UI" panose="020B0604030504040204" pitchFamily="34" charset="-128"/>
              </a:rPr>
              <a:t>strandness</a:t>
            </a:r>
            <a:r>
              <a:rPr lang="en-US" sz="1600" dirty="0">
                <a:latin typeface="Meiryo UI" panose="020B0604030504040204" pitchFamily="34" charset="-128"/>
                <a:ea typeface="Meiryo UI" panose="020B0604030504040204" pitchFamily="34" charset="-128"/>
              </a:rPr>
              <a:t> (double / single), </a:t>
            </a:r>
            <a:r>
              <a:rPr lang="en-US" sz="1600" b="1" dirty="0">
                <a:latin typeface="Meiryo UI" panose="020B0604030504040204" pitchFamily="34" charset="-128"/>
                <a:ea typeface="Meiryo UI" panose="020B0604030504040204" pitchFamily="34" charset="-128"/>
              </a:rPr>
              <a:t>sense</a:t>
            </a:r>
            <a:r>
              <a:rPr lang="en-US" sz="1600" dirty="0">
                <a:latin typeface="Meiryo UI" panose="020B0604030504040204" pitchFamily="34" charset="-128"/>
                <a:ea typeface="Meiryo UI" panose="020B0604030504040204" pitchFamily="34" charset="-128"/>
              </a:rPr>
              <a:t>, </a:t>
            </a:r>
            <a:r>
              <a:rPr lang="en-US" sz="1600" b="1" dirty="0">
                <a:latin typeface="Meiryo UI" panose="020B0604030504040204" pitchFamily="34" charset="-128"/>
                <a:ea typeface="Meiryo UI" panose="020B0604030504040204" pitchFamily="34" charset="-128"/>
              </a:rPr>
              <a:t>method of replication</a:t>
            </a:r>
          </a:p>
          <a:p>
            <a:pPr marL="285750" indent="-285750">
              <a:buFont typeface="Arial" panose="020B0604020202020204" pitchFamily="34" charset="0"/>
              <a:buChar char="•"/>
            </a:pPr>
            <a:endParaRPr lang="en-US" sz="1600" b="1" dirty="0"/>
          </a:p>
        </p:txBody>
      </p:sp>
      <p:pic>
        <p:nvPicPr>
          <p:cNvPr id="8" name="Picture 7">
            <a:extLst>
              <a:ext uri="{FF2B5EF4-FFF2-40B4-BE49-F238E27FC236}">
                <a16:creationId xmlns:a16="http://schemas.microsoft.com/office/drawing/2014/main" id="{4409B1E7-C01B-B794-6C25-072F3B128ABC}"/>
              </a:ext>
            </a:extLst>
          </p:cNvPr>
          <p:cNvPicPr>
            <a:picLocks noChangeAspect="1"/>
          </p:cNvPicPr>
          <p:nvPr/>
        </p:nvPicPr>
        <p:blipFill>
          <a:blip r:embed="rId3"/>
          <a:stretch>
            <a:fillRect/>
          </a:stretch>
        </p:blipFill>
        <p:spPr>
          <a:xfrm>
            <a:off x="2537716" y="524348"/>
            <a:ext cx="9519501" cy="5868998"/>
          </a:xfrm>
          <a:prstGeom prst="rect">
            <a:avLst/>
          </a:prstGeom>
        </p:spPr>
      </p:pic>
    </p:spTree>
    <p:extLst>
      <p:ext uri="{BB962C8B-B14F-4D97-AF65-F5344CB8AC3E}">
        <p14:creationId xmlns:p14="http://schemas.microsoft.com/office/powerpoint/2010/main" val="4009032657"/>
      </p:ext>
    </p:extLst>
  </p:cSld>
  <p:clrMapOvr>
    <a:masterClrMapping/>
  </p:clrMapOvr>
</p:sld>
</file>

<file path=ppt/theme/theme1.xml><?xml version="1.0" encoding="utf-8"?>
<a:theme xmlns:a="http://schemas.openxmlformats.org/drawingml/2006/main" name="Meiryo">
  <a:themeElements>
    <a:clrScheme name="Meiryo">
      <a:dk1>
        <a:srgbClr val="232323"/>
      </a:dk1>
      <a:lt1>
        <a:srgbClr val="FFFFFF"/>
      </a:lt1>
      <a:dk2>
        <a:srgbClr val="231B23"/>
      </a:dk2>
      <a:lt2>
        <a:srgbClr val="FCF5E5"/>
      </a:lt2>
      <a:accent1>
        <a:srgbClr val="FDA431"/>
      </a:accent1>
      <a:accent2>
        <a:srgbClr val="4DA1A8"/>
      </a:accent2>
      <a:accent3>
        <a:srgbClr val="B9D587"/>
      </a:accent3>
      <a:accent4>
        <a:srgbClr val="E8BD32"/>
      </a:accent4>
      <a:accent5>
        <a:srgbClr val="809EC2"/>
      </a:accent5>
      <a:accent6>
        <a:srgbClr val="E3ADB6"/>
      </a:accent6>
      <a:hlink>
        <a:srgbClr val="34ADB6"/>
      </a:hlink>
      <a:folHlink>
        <a:srgbClr val="B2B2B2"/>
      </a:folHlink>
    </a:clrScheme>
    <a:fontScheme name="Meiryo UI">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iryo" id="{402DFAB7-6BBE-4DF0-896A-D392E757154B}" vid="{43F57889-BDE2-4FE1-AB02-AD4A41F444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Meiryo</Template>
  <TotalTime>2063</TotalTime>
  <Words>1035</Words>
  <Application>Microsoft Office PowerPoint</Application>
  <PresentationFormat>Widescreen</PresentationFormat>
  <Paragraphs>105</Paragraphs>
  <Slides>22</Slides>
  <Notes>3</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Meiryo</vt:lpstr>
      <vt:lpstr>Meiryo UI</vt:lpstr>
      <vt:lpstr>Arial</vt:lpstr>
      <vt:lpstr>Arial</vt:lpstr>
      <vt:lpstr>Calibri</vt:lpstr>
      <vt:lpstr>Cambria</vt:lpstr>
      <vt:lpstr>Wingdings</vt:lpstr>
      <vt:lpstr>Meiryo</vt:lpstr>
      <vt:lpstr>MGV Database:  Extracting Connector Protein</vt:lpstr>
      <vt:lpstr>Goal</vt:lpstr>
      <vt:lpstr>Viral Protein Homology</vt:lpstr>
      <vt:lpstr>PowerPoint Presentation</vt:lpstr>
      <vt:lpstr>Genome Structure Example</vt:lpstr>
      <vt:lpstr>Data</vt:lpstr>
      <vt:lpstr>Metadata</vt:lpstr>
      <vt:lpstr>Data</vt:lpstr>
      <vt:lpstr>Data</vt:lpstr>
      <vt:lpstr>Annotations in Dataset</vt:lpstr>
      <vt:lpstr>Workflow</vt:lpstr>
      <vt:lpstr>1. Connector Domain</vt:lpstr>
      <vt:lpstr>2&amp;3. BLAST</vt:lpstr>
      <vt:lpstr>2&amp;3. BLAST</vt:lpstr>
      <vt:lpstr>4. Check for annotation</vt:lpstr>
      <vt:lpstr>5. Modelling </vt:lpstr>
      <vt:lpstr>Query Sequence</vt:lpstr>
      <vt:lpstr>BLAST: Query Sequence</vt:lpstr>
      <vt:lpstr>Query Seq. (cont)</vt:lpstr>
      <vt:lpstr>Query Seq. (cont)</vt:lpstr>
      <vt:lpstr>PowerPoint Presentation</vt:lpstr>
      <vt:lpstr>Ideas for how to find the rest of the connector sequences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MGV Database: Extracting Portal Protein</dc:title>
  <dc:creator>Claire Hsieh</dc:creator>
  <cp:lastModifiedBy>Claire Hsieh</cp:lastModifiedBy>
  <cp:revision>100</cp:revision>
  <dcterms:created xsi:type="dcterms:W3CDTF">2023-11-03T20:57:37Z</dcterms:created>
  <dcterms:modified xsi:type="dcterms:W3CDTF">2023-11-30T03:22:13Z</dcterms:modified>
</cp:coreProperties>
</file>